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6" r:id="rId3"/>
    <p:sldId id="282" r:id="rId4"/>
    <p:sldId id="292" r:id="rId5"/>
    <p:sldId id="283" r:id="rId6"/>
    <p:sldId id="265" r:id="rId7"/>
    <p:sldId id="262" r:id="rId8"/>
    <p:sldId id="269" r:id="rId9"/>
    <p:sldId id="275" r:id="rId10"/>
    <p:sldId id="277" r:id="rId11"/>
    <p:sldId id="281" r:id="rId12"/>
    <p:sldId id="264" r:id="rId13"/>
    <p:sldId id="267" r:id="rId14"/>
    <p:sldId id="274" r:id="rId15"/>
    <p:sldId id="284" r:id="rId16"/>
    <p:sldId id="259" r:id="rId17"/>
    <p:sldId id="278" r:id="rId18"/>
    <p:sldId id="272" r:id="rId19"/>
    <p:sldId id="293" r:id="rId20"/>
    <p:sldId id="291" r:id="rId21"/>
    <p:sldId id="266" r:id="rId22"/>
    <p:sldId id="260" r:id="rId23"/>
    <p:sldId id="270" r:id="rId24"/>
    <p:sldId id="289" r:id="rId25"/>
    <p:sldId id="273" r:id="rId26"/>
    <p:sldId id="286" r:id="rId27"/>
    <p:sldId id="276" r:id="rId28"/>
    <p:sldId id="280" r:id="rId29"/>
    <p:sldId id="285" r:id="rId30"/>
    <p:sldId id="263" r:id="rId31"/>
    <p:sldId id="290" r:id="rId32"/>
    <p:sldId id="258" r:id="rId33"/>
    <p:sldId id="261" r:id="rId34"/>
    <p:sldId id="288" r:id="rId35"/>
    <p:sldId id="271" r:id="rId36"/>
    <p:sldId id="279" r:id="rId37"/>
    <p:sldId id="287"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5" d="100"/>
          <a:sy n="65" d="100"/>
        </p:scale>
        <p:origin x="-225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060D81-9027-D747-BEA2-2A7B5D866F3B}" type="datetimeFigureOut">
              <a:rPr lang="en-US" smtClean="0"/>
              <a:t>9/15/20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32B8C0-AF9A-BA41-B1FC-D2B6A7114E13}" type="slidenum">
              <a:rPr lang="en-US" smtClean="0"/>
              <a:t>‹#›</a:t>
            </a:fld>
            <a:endParaRPr lang="en-US"/>
          </a:p>
        </p:txBody>
      </p:sp>
    </p:spTree>
    <p:extLst>
      <p:ext uri="{BB962C8B-B14F-4D97-AF65-F5344CB8AC3E}">
        <p14:creationId xmlns:p14="http://schemas.microsoft.com/office/powerpoint/2010/main" val="3035035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060D81-9027-D747-BEA2-2A7B5D866F3B}" type="datetimeFigureOut">
              <a:rPr lang="en-US" smtClean="0"/>
              <a:t>9/15/20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32B8C0-AF9A-BA41-B1FC-D2B6A7114E13}" type="slidenum">
              <a:rPr lang="en-US" smtClean="0"/>
              <a:t>‹#›</a:t>
            </a:fld>
            <a:endParaRPr lang="en-US"/>
          </a:p>
        </p:txBody>
      </p:sp>
    </p:spTree>
    <p:extLst>
      <p:ext uri="{BB962C8B-B14F-4D97-AF65-F5344CB8AC3E}">
        <p14:creationId xmlns:p14="http://schemas.microsoft.com/office/powerpoint/2010/main" val="3837215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060D81-9027-D747-BEA2-2A7B5D866F3B}" type="datetimeFigureOut">
              <a:rPr lang="en-US" smtClean="0"/>
              <a:t>9/15/20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32B8C0-AF9A-BA41-B1FC-D2B6A7114E13}" type="slidenum">
              <a:rPr lang="en-US" smtClean="0"/>
              <a:t>‹#›</a:t>
            </a:fld>
            <a:endParaRPr lang="en-US"/>
          </a:p>
        </p:txBody>
      </p:sp>
    </p:spTree>
    <p:extLst>
      <p:ext uri="{BB962C8B-B14F-4D97-AF65-F5344CB8AC3E}">
        <p14:creationId xmlns:p14="http://schemas.microsoft.com/office/powerpoint/2010/main" val="423711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060D81-9027-D747-BEA2-2A7B5D866F3B}" type="datetimeFigureOut">
              <a:rPr lang="en-US" smtClean="0"/>
              <a:t>9/15/20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32B8C0-AF9A-BA41-B1FC-D2B6A7114E13}" type="slidenum">
              <a:rPr lang="en-US" smtClean="0"/>
              <a:t>‹#›</a:t>
            </a:fld>
            <a:endParaRPr lang="en-US"/>
          </a:p>
        </p:txBody>
      </p:sp>
    </p:spTree>
    <p:extLst>
      <p:ext uri="{BB962C8B-B14F-4D97-AF65-F5344CB8AC3E}">
        <p14:creationId xmlns:p14="http://schemas.microsoft.com/office/powerpoint/2010/main" val="3145132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060D81-9027-D747-BEA2-2A7B5D866F3B}" type="datetimeFigureOut">
              <a:rPr lang="en-US" smtClean="0"/>
              <a:t>9/15/20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32B8C0-AF9A-BA41-B1FC-D2B6A7114E13}" type="slidenum">
              <a:rPr lang="en-US" smtClean="0"/>
              <a:t>‹#›</a:t>
            </a:fld>
            <a:endParaRPr lang="en-US"/>
          </a:p>
        </p:txBody>
      </p:sp>
    </p:spTree>
    <p:extLst>
      <p:ext uri="{BB962C8B-B14F-4D97-AF65-F5344CB8AC3E}">
        <p14:creationId xmlns:p14="http://schemas.microsoft.com/office/powerpoint/2010/main" val="3150757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060D81-9027-D747-BEA2-2A7B5D866F3B}" type="datetimeFigureOut">
              <a:rPr lang="en-US" smtClean="0"/>
              <a:t>9/15/20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32B8C0-AF9A-BA41-B1FC-D2B6A7114E13}" type="slidenum">
              <a:rPr lang="en-US" smtClean="0"/>
              <a:t>‹#›</a:t>
            </a:fld>
            <a:endParaRPr lang="en-US"/>
          </a:p>
        </p:txBody>
      </p:sp>
    </p:spTree>
    <p:extLst>
      <p:ext uri="{BB962C8B-B14F-4D97-AF65-F5344CB8AC3E}">
        <p14:creationId xmlns:p14="http://schemas.microsoft.com/office/powerpoint/2010/main" val="175456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060D81-9027-D747-BEA2-2A7B5D866F3B}" type="datetimeFigureOut">
              <a:rPr lang="en-US" smtClean="0"/>
              <a:t>9/15/20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32B8C0-AF9A-BA41-B1FC-D2B6A7114E13}" type="slidenum">
              <a:rPr lang="en-US" smtClean="0"/>
              <a:t>‹#›</a:t>
            </a:fld>
            <a:endParaRPr lang="en-US"/>
          </a:p>
        </p:txBody>
      </p:sp>
    </p:spTree>
    <p:extLst>
      <p:ext uri="{BB962C8B-B14F-4D97-AF65-F5344CB8AC3E}">
        <p14:creationId xmlns:p14="http://schemas.microsoft.com/office/powerpoint/2010/main" val="3931987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060D81-9027-D747-BEA2-2A7B5D866F3B}" type="datetimeFigureOut">
              <a:rPr lang="en-US" smtClean="0"/>
              <a:t>9/15/20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32B8C0-AF9A-BA41-B1FC-D2B6A7114E13}" type="slidenum">
              <a:rPr lang="en-US" smtClean="0"/>
              <a:t>‹#›</a:t>
            </a:fld>
            <a:endParaRPr lang="en-US"/>
          </a:p>
        </p:txBody>
      </p:sp>
    </p:spTree>
    <p:extLst>
      <p:ext uri="{BB962C8B-B14F-4D97-AF65-F5344CB8AC3E}">
        <p14:creationId xmlns:p14="http://schemas.microsoft.com/office/powerpoint/2010/main" val="2414403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060D81-9027-D747-BEA2-2A7B5D866F3B}" type="datetimeFigureOut">
              <a:rPr lang="en-US" smtClean="0"/>
              <a:t>9/15/20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32B8C0-AF9A-BA41-B1FC-D2B6A7114E13}" type="slidenum">
              <a:rPr lang="en-US" smtClean="0"/>
              <a:t>‹#›</a:t>
            </a:fld>
            <a:endParaRPr lang="en-US"/>
          </a:p>
        </p:txBody>
      </p:sp>
    </p:spTree>
    <p:extLst>
      <p:ext uri="{BB962C8B-B14F-4D97-AF65-F5344CB8AC3E}">
        <p14:creationId xmlns:p14="http://schemas.microsoft.com/office/powerpoint/2010/main" val="4166525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060D81-9027-D747-BEA2-2A7B5D866F3B}" type="datetimeFigureOut">
              <a:rPr lang="en-US" smtClean="0"/>
              <a:t>9/15/20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32B8C0-AF9A-BA41-B1FC-D2B6A7114E13}" type="slidenum">
              <a:rPr lang="en-US" smtClean="0"/>
              <a:t>‹#›</a:t>
            </a:fld>
            <a:endParaRPr lang="en-US"/>
          </a:p>
        </p:txBody>
      </p:sp>
    </p:spTree>
    <p:extLst>
      <p:ext uri="{BB962C8B-B14F-4D97-AF65-F5344CB8AC3E}">
        <p14:creationId xmlns:p14="http://schemas.microsoft.com/office/powerpoint/2010/main" val="85375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060D81-9027-D747-BEA2-2A7B5D866F3B}" type="datetimeFigureOut">
              <a:rPr lang="en-US" smtClean="0"/>
              <a:t>9/15/20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32B8C0-AF9A-BA41-B1FC-D2B6A7114E13}" type="slidenum">
              <a:rPr lang="en-US" smtClean="0"/>
              <a:t>‹#›</a:t>
            </a:fld>
            <a:endParaRPr lang="en-US"/>
          </a:p>
        </p:txBody>
      </p:sp>
    </p:spTree>
    <p:extLst>
      <p:ext uri="{BB962C8B-B14F-4D97-AF65-F5344CB8AC3E}">
        <p14:creationId xmlns:p14="http://schemas.microsoft.com/office/powerpoint/2010/main" val="7794177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60D81-9027-D747-BEA2-2A7B5D866F3B}" type="datetimeFigureOut">
              <a:rPr lang="en-US" smtClean="0"/>
              <a:t>9/15/20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32B8C0-AF9A-BA41-B1FC-D2B6A7114E13}" type="slidenum">
              <a:rPr lang="en-US" smtClean="0"/>
              <a:t>‹#›</a:t>
            </a:fld>
            <a:endParaRPr lang="en-US"/>
          </a:p>
        </p:txBody>
      </p:sp>
    </p:spTree>
    <p:extLst>
      <p:ext uri="{BB962C8B-B14F-4D97-AF65-F5344CB8AC3E}">
        <p14:creationId xmlns:p14="http://schemas.microsoft.com/office/powerpoint/2010/main" val="810978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4" name="Picture 3" descr="100grannis logo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153" y="1638005"/>
            <a:ext cx="8508955" cy="1709063"/>
          </a:xfrm>
          <a:prstGeom prst="rect">
            <a:avLst/>
          </a:prstGeom>
        </p:spPr>
      </p:pic>
      <p:sp>
        <p:nvSpPr>
          <p:cNvPr id="5" name="Title 4"/>
          <p:cNvSpPr>
            <a:spLocks noGrp="1"/>
          </p:cNvSpPr>
          <p:nvPr>
            <p:ph type="ctrTitle"/>
          </p:nvPr>
        </p:nvSpPr>
        <p:spPr>
          <a:xfrm>
            <a:off x="685800" y="1465385"/>
            <a:ext cx="7772400" cy="2135065"/>
          </a:xfrm>
        </p:spPr>
        <p:txBody>
          <a:bodyPr/>
          <a:lstStyle/>
          <a:p>
            <a:endParaRPr lang="en-US" dirty="0"/>
          </a:p>
        </p:txBody>
      </p:sp>
    </p:spTree>
    <p:extLst>
      <p:ext uri="{BB962C8B-B14F-4D97-AF65-F5344CB8AC3E}">
        <p14:creationId xmlns:p14="http://schemas.microsoft.com/office/powerpoint/2010/main" val="34392719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1083" y="403116"/>
            <a:ext cx="7639175" cy="1474149"/>
          </a:xfrm>
        </p:spPr>
        <p:txBody>
          <a:bodyPr>
            <a:normAutofit/>
          </a:bodyPr>
          <a:lstStyle/>
          <a:p>
            <a:r>
              <a:rPr lang="en-US" sz="4000" i="1" dirty="0" smtClean="0"/>
              <a:t>Participating in Earth Day events </a:t>
            </a:r>
            <a:br>
              <a:rPr lang="en-US" sz="4000" i="1" dirty="0" smtClean="0"/>
            </a:br>
            <a:endParaRPr lang="en-US" sz="4000" i="1"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4" name="Picture 3" descr="big granny do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058" y="1582792"/>
            <a:ext cx="6148155" cy="4611116"/>
          </a:xfrm>
          <a:prstGeom prst="rect">
            <a:avLst/>
          </a:prstGeom>
        </p:spPr>
      </p:pic>
    </p:spTree>
    <p:extLst>
      <p:ext uri="{BB962C8B-B14F-4D97-AF65-F5344CB8AC3E}">
        <p14:creationId xmlns:p14="http://schemas.microsoft.com/office/powerpoint/2010/main" val="18545812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5734" y="165642"/>
            <a:ext cx="4767582" cy="1160828"/>
          </a:xfrm>
        </p:spPr>
        <p:txBody>
          <a:bodyPr>
            <a:normAutofit/>
          </a:bodyPr>
          <a:lstStyle/>
          <a:p>
            <a:r>
              <a:rPr lang="en-US" sz="4000" dirty="0" smtClean="0"/>
              <a:t>Reading to children </a:t>
            </a:r>
            <a:endParaRPr lang="en-US" sz="4000"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5" name="Picture 4" descr="mary beth read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498" y="1326469"/>
            <a:ext cx="6240192" cy="4680144"/>
          </a:xfrm>
          <a:prstGeom prst="rect">
            <a:avLst/>
          </a:prstGeom>
        </p:spPr>
      </p:pic>
    </p:spTree>
    <p:extLst>
      <p:ext uri="{BB962C8B-B14F-4D97-AF65-F5344CB8AC3E}">
        <p14:creationId xmlns:p14="http://schemas.microsoft.com/office/powerpoint/2010/main" val="41097137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24829"/>
            <a:ext cx="7772400" cy="1510099"/>
          </a:xfrm>
        </p:spPr>
        <p:txBody>
          <a:bodyPr>
            <a:normAutofit fontScale="90000"/>
          </a:bodyPr>
          <a:lstStyle/>
          <a:p>
            <a:r>
              <a:rPr lang="en-US" dirty="0" smtClean="0"/>
              <a:t>Being a Good Neighbor -   </a:t>
            </a:r>
            <a:br>
              <a:rPr lang="en-US" dirty="0" smtClean="0"/>
            </a:br>
            <a:r>
              <a:rPr lang="en-US" dirty="0" smtClean="0"/>
              <a:t>pesticide free yards and parks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5" name="Picture 4" descr="good neighbor .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2452" y="1814020"/>
            <a:ext cx="6309335" cy="4732001"/>
          </a:xfrm>
          <a:prstGeom prst="rect">
            <a:avLst/>
          </a:prstGeom>
        </p:spPr>
      </p:pic>
    </p:spTree>
    <p:extLst>
      <p:ext uri="{BB962C8B-B14F-4D97-AF65-F5344CB8AC3E}">
        <p14:creationId xmlns:p14="http://schemas.microsoft.com/office/powerpoint/2010/main" val="370141797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8832"/>
            <a:ext cx="7772400" cy="1417151"/>
          </a:xfrm>
        </p:spPr>
        <p:txBody>
          <a:bodyPr>
            <a:normAutofit fontScale="90000"/>
          </a:bodyPr>
          <a:lstStyle/>
          <a:p>
            <a:r>
              <a:rPr lang="en-US" dirty="0" smtClean="0"/>
              <a:t>Presenting story time at the </a:t>
            </a:r>
            <a:br>
              <a:rPr lang="en-US" dirty="0" smtClean="0"/>
            </a:br>
            <a:r>
              <a:rPr lang="en-US" dirty="0" smtClean="0"/>
              <a:t>Iowa City Public Library</a:t>
            </a:r>
            <a:endParaRPr lang="en-US"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5" name="Picture 4" descr="story ti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484" y="1545984"/>
            <a:ext cx="6592235" cy="4944176"/>
          </a:xfrm>
          <a:prstGeom prst="rect">
            <a:avLst/>
          </a:prstGeom>
        </p:spPr>
      </p:pic>
    </p:spTree>
    <p:extLst>
      <p:ext uri="{BB962C8B-B14F-4D97-AF65-F5344CB8AC3E}">
        <p14:creationId xmlns:p14="http://schemas.microsoft.com/office/powerpoint/2010/main" val="4040529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2492"/>
            <a:ext cx="7772400" cy="1094659"/>
          </a:xfrm>
        </p:spPr>
        <p:txBody>
          <a:bodyPr>
            <a:normAutofit/>
          </a:bodyPr>
          <a:lstStyle/>
          <a:p>
            <a:r>
              <a:rPr lang="en-US" dirty="0" smtClean="0"/>
              <a:t>Donating Books to ICCSD</a:t>
            </a:r>
            <a:endParaRPr lang="en-US"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4" name="Picture 3" descr="Granny Book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288536" y="1417151"/>
            <a:ext cx="6589939" cy="4942454"/>
          </a:xfrm>
          <a:prstGeom prst="rect">
            <a:avLst/>
          </a:prstGeom>
        </p:spPr>
      </p:pic>
    </p:spTree>
    <p:extLst>
      <p:ext uri="{BB962C8B-B14F-4D97-AF65-F5344CB8AC3E}">
        <p14:creationId xmlns:p14="http://schemas.microsoft.com/office/powerpoint/2010/main" val="343276744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2492"/>
            <a:ext cx="7772400" cy="1094659"/>
          </a:xfrm>
        </p:spPr>
        <p:txBody>
          <a:bodyPr>
            <a:normAutofit/>
          </a:bodyPr>
          <a:lstStyle/>
          <a:p>
            <a:r>
              <a:rPr lang="en-US" dirty="0" smtClean="0"/>
              <a:t>Teaching children about the river</a:t>
            </a:r>
            <a:endParaRPr lang="en-US" dirty="0"/>
          </a:p>
        </p:txBody>
      </p:sp>
      <p:sp>
        <p:nvSpPr>
          <p:cNvPr id="3" name="Subtitle 2"/>
          <p:cNvSpPr>
            <a:spLocks noGrp="1"/>
          </p:cNvSpPr>
          <p:nvPr>
            <p:ph type="subTitle" idx="1"/>
          </p:nvPr>
        </p:nvSpPr>
        <p:spPr>
          <a:xfrm>
            <a:off x="1638281" y="1803648"/>
            <a:ext cx="5471201" cy="3644102"/>
          </a:xfrm>
        </p:spPr>
        <p:txBody>
          <a:bodyPr>
            <a:normAutofit/>
          </a:bodyPr>
          <a:lstStyle/>
          <a:p>
            <a:endParaRPr lang="en-US" dirty="0"/>
          </a:p>
        </p:txBody>
      </p:sp>
      <p:pic>
        <p:nvPicPr>
          <p:cNvPr id="5" name="Picture 4" descr="teaching river d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752" y="1417151"/>
            <a:ext cx="6433831" cy="4825374"/>
          </a:xfrm>
          <a:prstGeom prst="rect">
            <a:avLst/>
          </a:prstGeom>
        </p:spPr>
      </p:pic>
    </p:spTree>
    <p:extLst>
      <p:ext uri="{BB962C8B-B14F-4D97-AF65-F5344CB8AC3E}">
        <p14:creationId xmlns:p14="http://schemas.microsoft.com/office/powerpoint/2010/main" val="38976687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2420" y="423307"/>
            <a:ext cx="7363061" cy="901822"/>
          </a:xfrm>
        </p:spPr>
        <p:txBody>
          <a:bodyPr>
            <a:noAutofit/>
          </a:bodyPr>
          <a:lstStyle/>
          <a:p>
            <a:r>
              <a:rPr lang="en-US" sz="4000" dirty="0" smtClean="0"/>
              <a:t>Eliminating single use plastic bags</a:t>
            </a:r>
            <a:endParaRPr lang="en-US" sz="4000" dirty="0"/>
          </a:p>
        </p:txBody>
      </p:sp>
      <p:sp>
        <p:nvSpPr>
          <p:cNvPr id="3" name="Subtitle 2"/>
          <p:cNvSpPr>
            <a:spLocks noGrp="1"/>
          </p:cNvSpPr>
          <p:nvPr>
            <p:ph type="subTitle" idx="1"/>
          </p:nvPr>
        </p:nvSpPr>
        <p:spPr>
          <a:xfrm>
            <a:off x="1362166" y="2852707"/>
            <a:ext cx="6148155" cy="2786092"/>
          </a:xfrm>
        </p:spPr>
        <p:txBody>
          <a:bodyPr>
            <a:normAutofit/>
          </a:bodyPr>
          <a:lstStyle/>
          <a:p>
            <a:endParaRPr lang="en-US" dirty="0"/>
          </a:p>
        </p:txBody>
      </p:sp>
      <p:pic>
        <p:nvPicPr>
          <p:cNvPr id="4" name="Picture 3" descr="bags on ped 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166" y="1545982"/>
            <a:ext cx="6553126" cy="4914845"/>
          </a:xfrm>
          <a:prstGeom prst="rect">
            <a:avLst/>
          </a:prstGeom>
        </p:spPr>
      </p:pic>
    </p:spTree>
    <p:extLst>
      <p:ext uri="{BB962C8B-B14F-4D97-AF65-F5344CB8AC3E}">
        <p14:creationId xmlns:p14="http://schemas.microsoft.com/office/powerpoint/2010/main" val="34066794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wing ba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256" y="1288320"/>
            <a:ext cx="3939237" cy="5252316"/>
          </a:xfrm>
          <a:prstGeom prst="rect">
            <a:avLst/>
          </a:prstGeom>
        </p:spPr>
      </p:pic>
      <p:sp>
        <p:nvSpPr>
          <p:cNvPr id="6" name="Title 5"/>
          <p:cNvSpPr>
            <a:spLocks noGrp="1"/>
          </p:cNvSpPr>
          <p:nvPr>
            <p:ph type="ctrTitle"/>
          </p:nvPr>
        </p:nvSpPr>
        <p:spPr>
          <a:xfrm>
            <a:off x="685800" y="349688"/>
            <a:ext cx="7772400" cy="938632"/>
          </a:xfrm>
        </p:spPr>
        <p:txBody>
          <a:bodyPr>
            <a:normAutofit/>
          </a:bodyPr>
          <a:lstStyle/>
          <a:p>
            <a:r>
              <a:rPr lang="en-US" dirty="0" smtClean="0"/>
              <a:t>Sewing cloth bags</a:t>
            </a:r>
            <a:endParaRPr lang="en-US" dirty="0"/>
          </a:p>
        </p:txBody>
      </p:sp>
    </p:spTree>
    <p:extLst>
      <p:ext uri="{BB962C8B-B14F-4D97-AF65-F5344CB8AC3E}">
        <p14:creationId xmlns:p14="http://schemas.microsoft.com/office/powerpoint/2010/main" val="41270455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7691" y="1865022"/>
            <a:ext cx="8582232" cy="3331225"/>
          </a:xfrm>
        </p:spPr>
        <p:txBody>
          <a:bodyPr>
            <a:normAutofit fontScale="90000"/>
          </a:bodyPr>
          <a:lstStyle/>
          <a:p>
            <a:r>
              <a:rPr lang="en-US" dirty="0"/>
              <a:t>We have lobbied, and continue to lobby, our elected officials – local, state and federal </a:t>
            </a:r>
            <a:r>
              <a:rPr lang="en-US" dirty="0" smtClean="0"/>
              <a:t>– on </a:t>
            </a:r>
            <a:r>
              <a:rPr lang="en-US" dirty="0"/>
              <a:t>climate </a:t>
            </a:r>
            <a:r>
              <a:rPr lang="en-US" dirty="0" smtClean="0"/>
              <a:t>issues. </a:t>
            </a:r>
            <a:br>
              <a:rPr lang="en-US" dirty="0" smtClean="0"/>
            </a:br>
            <a:r>
              <a:rPr lang="en-US" dirty="0" smtClean="0"/>
              <a:t/>
            </a:r>
            <a:br>
              <a:rPr lang="en-US" dirty="0" smtClean="0"/>
            </a:br>
            <a:endParaRPr lang="en-US" dirty="0"/>
          </a:p>
        </p:txBody>
      </p:sp>
      <p:sp>
        <p:nvSpPr>
          <p:cNvPr id="4" name="TextBox 3"/>
          <p:cNvSpPr txBox="1"/>
          <p:nvPr/>
        </p:nvSpPr>
        <p:spPr>
          <a:xfrm>
            <a:off x="2035920" y="512975"/>
            <a:ext cx="4949545" cy="830997"/>
          </a:xfrm>
          <a:prstGeom prst="rect">
            <a:avLst/>
          </a:prstGeom>
          <a:noFill/>
        </p:spPr>
        <p:txBody>
          <a:bodyPr wrap="square" rtlCol="0">
            <a:spAutoFit/>
          </a:bodyPr>
          <a:lstStyle/>
          <a:p>
            <a:pPr algn="ctr"/>
            <a:r>
              <a:rPr lang="en-US" sz="4800" b="1" dirty="0" smtClean="0"/>
              <a:t>We advocate.</a:t>
            </a:r>
            <a:endParaRPr lang="en-US" sz="4800" dirty="0"/>
          </a:p>
        </p:txBody>
      </p:sp>
    </p:spTree>
    <p:extLst>
      <p:ext uri="{BB962C8B-B14F-4D97-AF65-F5344CB8AC3E}">
        <p14:creationId xmlns:p14="http://schemas.microsoft.com/office/powerpoint/2010/main" val="9109541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1083" y="403116"/>
            <a:ext cx="7639175" cy="1474149"/>
          </a:xfrm>
        </p:spPr>
        <p:txBody>
          <a:bodyPr>
            <a:normAutofit/>
          </a:bodyPr>
          <a:lstStyle/>
          <a:p>
            <a:r>
              <a:rPr lang="en-US" sz="4000" i="1" dirty="0" smtClean="0"/>
              <a:t>Supporting a CAFO moratorium</a:t>
            </a:r>
            <a:br>
              <a:rPr lang="en-US" sz="4000" i="1" dirty="0" smtClean="0"/>
            </a:br>
            <a:endParaRPr lang="en-US" sz="4000" i="1"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5" name="Picture 4" descr="Sat-Farmers-Mkt-Grannies-No-CAF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530" y="1436972"/>
            <a:ext cx="6523722" cy="4892792"/>
          </a:xfrm>
          <a:prstGeom prst="rect">
            <a:avLst/>
          </a:prstGeom>
        </p:spPr>
      </p:pic>
    </p:spTree>
    <p:extLst>
      <p:ext uri="{BB962C8B-B14F-4D97-AF65-F5344CB8AC3E}">
        <p14:creationId xmlns:p14="http://schemas.microsoft.com/office/powerpoint/2010/main" val="13329686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625" y="257665"/>
            <a:ext cx="8385570" cy="5910000"/>
          </a:xfrm>
        </p:spPr>
        <p:txBody>
          <a:bodyPr>
            <a:noAutofit/>
          </a:bodyPr>
          <a:lstStyle/>
          <a:p>
            <a:r>
              <a:rPr lang="en-US" sz="5400" b="1" i="1" dirty="0" smtClean="0"/>
              <a:t>Mission</a:t>
            </a:r>
            <a:r>
              <a:rPr lang="en-US" sz="5400" dirty="0" smtClean="0"/>
              <a:t> </a:t>
            </a:r>
            <a:br>
              <a:rPr lang="en-US" sz="5400" dirty="0" smtClean="0"/>
            </a:br>
            <a:r>
              <a:rPr lang="en-US" dirty="0" smtClean="0"/>
              <a:t>To educate, advocate, and agitate for renewable energy, pure water, clean air, and a healthy sustainable environment for </a:t>
            </a:r>
            <a:br>
              <a:rPr lang="en-US" dirty="0" smtClean="0"/>
            </a:br>
            <a:r>
              <a:rPr lang="en-US" dirty="0" smtClean="0"/>
              <a:t>future generations. </a:t>
            </a:r>
            <a:endParaRPr lang="en-US" dirty="0"/>
          </a:p>
        </p:txBody>
      </p:sp>
    </p:spTree>
    <p:extLst>
      <p:ext uri="{BB962C8B-B14F-4D97-AF65-F5344CB8AC3E}">
        <p14:creationId xmlns:p14="http://schemas.microsoft.com/office/powerpoint/2010/main" val="22869637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2960"/>
            <a:ext cx="7772400" cy="1073267"/>
          </a:xfrm>
        </p:spPr>
        <p:txBody>
          <a:bodyPr>
            <a:normAutofit/>
          </a:bodyPr>
          <a:lstStyle/>
          <a:p>
            <a:r>
              <a:rPr lang="en-US" dirty="0" smtClean="0"/>
              <a:t>Marching in parades</a:t>
            </a:r>
            <a:endParaRPr lang="en-US"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5" name="Picture 4" descr="pride parade 10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612" y="1456227"/>
            <a:ext cx="6479493" cy="4859620"/>
          </a:xfrm>
          <a:prstGeom prst="rect">
            <a:avLst/>
          </a:prstGeom>
        </p:spPr>
      </p:pic>
    </p:spTree>
    <p:extLst>
      <p:ext uri="{BB962C8B-B14F-4D97-AF65-F5344CB8AC3E}">
        <p14:creationId xmlns:p14="http://schemas.microsoft.com/office/powerpoint/2010/main" val="9221497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24830"/>
            <a:ext cx="7772400" cy="1189190"/>
          </a:xfrm>
        </p:spPr>
        <p:txBody>
          <a:bodyPr>
            <a:normAutofit fontScale="90000"/>
          </a:bodyPr>
          <a:lstStyle/>
          <a:p>
            <a:r>
              <a:rPr lang="en-US" dirty="0" smtClean="0"/>
              <a:t>And more parades</a:t>
            </a:r>
            <a:br>
              <a:rPr lang="en-US" dirty="0" smtClean="0"/>
            </a:br>
            <a:r>
              <a:rPr lang="en-US" dirty="0" smtClean="0"/>
              <a:t>.</a:t>
            </a:r>
            <a:endParaRPr lang="en-US"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4" name="Picture 3" descr="pride para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002" y="1381140"/>
            <a:ext cx="6570943" cy="4928207"/>
          </a:xfrm>
          <a:prstGeom prst="rect">
            <a:avLst/>
          </a:prstGeom>
        </p:spPr>
      </p:pic>
    </p:spTree>
    <p:extLst>
      <p:ext uri="{BB962C8B-B14F-4D97-AF65-F5344CB8AC3E}">
        <p14:creationId xmlns:p14="http://schemas.microsoft.com/office/powerpoint/2010/main" val="41709764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7898" y="515328"/>
            <a:ext cx="7583952" cy="1069726"/>
          </a:xfrm>
        </p:spPr>
        <p:txBody>
          <a:bodyPr>
            <a:normAutofit fontScale="90000"/>
          </a:bodyPr>
          <a:lstStyle/>
          <a:p>
            <a:r>
              <a:rPr lang="en-US" dirty="0" smtClean="0"/>
              <a:t/>
            </a:r>
            <a:br>
              <a:rPr lang="en-US" dirty="0" smtClean="0"/>
            </a:br>
            <a:r>
              <a:rPr lang="en-US" dirty="0" smtClean="0"/>
              <a:t>Supporting the student </a:t>
            </a:r>
            <a:br>
              <a:rPr lang="en-US" dirty="0" smtClean="0"/>
            </a:br>
            <a:r>
              <a:rPr lang="en-US" dirty="0" smtClean="0"/>
              <a:t>climate </a:t>
            </a:r>
            <a:r>
              <a:rPr lang="en-US" dirty="0"/>
              <a:t>s</a:t>
            </a:r>
            <a:r>
              <a:rPr lang="en-US" dirty="0" smtClean="0"/>
              <a:t>trikers</a:t>
            </a:r>
            <a:br>
              <a:rPr lang="en-US" dirty="0" smtClean="0"/>
            </a:br>
            <a:r>
              <a:rPr lang="en-US" dirty="0" smtClean="0"/>
              <a:t/>
            </a:r>
            <a:br>
              <a:rPr lang="en-US" dirty="0" smtClean="0"/>
            </a:br>
            <a:r>
              <a:rPr lang="en-US" dirty="0" smtClean="0"/>
              <a:t>t</a:t>
            </a:r>
            <a:endParaRPr lang="en-US"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4" name="Picture 3" descr="Climate-strik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116" y="1585053"/>
            <a:ext cx="6394620" cy="4795966"/>
          </a:xfrm>
          <a:prstGeom prst="rect">
            <a:avLst/>
          </a:prstGeom>
        </p:spPr>
      </p:pic>
    </p:spTree>
    <p:extLst>
      <p:ext uri="{BB962C8B-B14F-4D97-AF65-F5344CB8AC3E}">
        <p14:creationId xmlns:p14="http://schemas.microsoft.com/office/powerpoint/2010/main" val="39768060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Standing with Greta</a:t>
            </a:r>
            <a:endParaRPr lang="en-US" dirty="0"/>
          </a:p>
        </p:txBody>
      </p:sp>
      <p:pic>
        <p:nvPicPr>
          <p:cNvPr id="5" name="Content Placeholder 4" descr="greta stage.jpg"/>
          <p:cNvPicPr>
            <a:picLocks noGrp="1" noChangeAspect="1"/>
          </p:cNvPicPr>
          <p:nvPr>
            <p:ph idx="1"/>
          </p:nvPr>
        </p:nvPicPr>
        <p:blipFill>
          <a:blip r:embed="rId2">
            <a:extLst>
              <a:ext uri="{28A0092B-C50C-407E-A947-70E740481C1C}">
                <a14:useLocalDpi xmlns:a14="http://schemas.microsoft.com/office/drawing/2010/main" val="0"/>
              </a:ext>
            </a:extLst>
          </a:blip>
          <a:srcRect t="29376" b="29376"/>
          <a:stretch>
            <a:fillRect/>
          </a:stretch>
        </p:blipFill>
        <p:spPr>
          <a:xfrm>
            <a:off x="809338" y="1632617"/>
            <a:ext cx="7877461" cy="4332300"/>
          </a:xfrm>
        </p:spPr>
      </p:pic>
    </p:spTree>
    <p:extLst>
      <p:ext uri="{BB962C8B-B14F-4D97-AF65-F5344CB8AC3E}">
        <p14:creationId xmlns:p14="http://schemas.microsoft.com/office/powerpoint/2010/main" val="405952373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2960"/>
            <a:ext cx="7772400" cy="1073267"/>
          </a:xfrm>
        </p:spPr>
        <p:txBody>
          <a:bodyPr>
            <a:normAutofit/>
          </a:bodyPr>
          <a:lstStyle/>
          <a:p>
            <a:r>
              <a:rPr lang="en-US" dirty="0" smtClean="0"/>
              <a:t>Being </a:t>
            </a:r>
            <a:r>
              <a:rPr lang="en-US" dirty="0" smtClean="0"/>
              <a:t>acknowledged by the U.N. </a:t>
            </a:r>
            <a:endParaRPr lang="en-US"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4" name="Picture 3" descr="UN-recogni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084" y="1621868"/>
            <a:ext cx="6238538" cy="4678904"/>
          </a:xfrm>
          <a:prstGeom prst="rect">
            <a:avLst/>
          </a:prstGeom>
        </p:spPr>
      </p:pic>
    </p:spTree>
    <p:extLst>
      <p:ext uri="{BB962C8B-B14F-4D97-AF65-F5344CB8AC3E}">
        <p14:creationId xmlns:p14="http://schemas.microsoft.com/office/powerpoint/2010/main" val="142261467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6371" y="1473434"/>
            <a:ext cx="8777629" cy="3968623"/>
          </a:xfrm>
        </p:spPr>
        <p:txBody>
          <a:bodyPr>
            <a:normAutofit fontScale="90000"/>
          </a:bodyPr>
          <a:lstStyle/>
          <a:p>
            <a:pPr algn="l"/>
            <a:r>
              <a:rPr lang="en-US" dirty="0" smtClean="0"/>
              <a:t/>
            </a:r>
            <a:br>
              <a:rPr lang="en-US" dirty="0" smtClean="0"/>
            </a:br>
            <a:r>
              <a:rPr lang="en-US" dirty="0"/>
              <a:t/>
            </a:r>
            <a:br>
              <a:rPr lang="en-US" dirty="0"/>
            </a:br>
            <a:r>
              <a:rPr lang="en-US" dirty="0" smtClean="0"/>
              <a:t/>
            </a:r>
            <a:br>
              <a:rPr lang="en-US" dirty="0" smtClean="0"/>
            </a:br>
            <a:r>
              <a:rPr lang="en-US" sz="4000" dirty="0" smtClean="0"/>
              <a:t>Peacefully protesting</a:t>
            </a:r>
            <a:br>
              <a:rPr lang="en-US" sz="4000" dirty="0" smtClean="0"/>
            </a:br>
            <a:r>
              <a:rPr lang="en-US" sz="4000" dirty="0"/>
              <a:t/>
            </a:r>
            <a:br>
              <a:rPr lang="en-US" sz="4000" dirty="0"/>
            </a:br>
            <a:r>
              <a:rPr lang="en-US" sz="4000" dirty="0" smtClean="0"/>
              <a:t/>
            </a:r>
            <a:br>
              <a:rPr lang="en-US" sz="4000" dirty="0" smtClean="0"/>
            </a:br>
            <a:r>
              <a:rPr lang="en-US" sz="4000" dirty="0" smtClean="0"/>
              <a:t>Fighting the </a:t>
            </a:r>
            <a:r>
              <a:rPr lang="en-US" sz="4000" dirty="0" err="1" smtClean="0"/>
              <a:t>Bakken</a:t>
            </a:r>
            <a:r>
              <a:rPr lang="en-US" sz="4000" dirty="0" smtClean="0"/>
              <a:t> Pipeline</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sp>
        <p:nvSpPr>
          <p:cNvPr id="4" name="TextBox 3"/>
          <p:cNvSpPr txBox="1"/>
          <p:nvPr/>
        </p:nvSpPr>
        <p:spPr>
          <a:xfrm>
            <a:off x="1538757" y="488549"/>
            <a:ext cx="5226887" cy="984885"/>
          </a:xfrm>
          <a:prstGeom prst="rect">
            <a:avLst/>
          </a:prstGeom>
          <a:noFill/>
        </p:spPr>
        <p:txBody>
          <a:bodyPr wrap="square" rtlCol="0">
            <a:spAutoFit/>
          </a:bodyPr>
          <a:lstStyle/>
          <a:p>
            <a:pPr algn="ctr"/>
            <a:r>
              <a:rPr lang="en-US" sz="4000" b="1" dirty="0" smtClean="0"/>
              <a:t>We agitate.</a:t>
            </a:r>
            <a:r>
              <a:rPr lang="en-US" b="1" dirty="0"/>
              <a:t/>
            </a:r>
            <a:br>
              <a:rPr lang="en-US" b="1" dirty="0"/>
            </a:br>
            <a:endParaRPr lang="en-US" dirty="0"/>
          </a:p>
        </p:txBody>
      </p:sp>
    </p:spTree>
    <p:extLst>
      <p:ext uri="{BB962C8B-B14F-4D97-AF65-F5344CB8AC3E}">
        <p14:creationId xmlns:p14="http://schemas.microsoft.com/office/powerpoint/2010/main" val="27071829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625" y="1142376"/>
            <a:ext cx="8486357" cy="5025288"/>
          </a:xfrm>
        </p:spPr>
        <p:txBody>
          <a:bodyPr>
            <a:noAutofit/>
          </a:bodyPr>
          <a:lstStyle/>
          <a:p>
            <a:r>
              <a:rPr lang="en-US" sz="5400" dirty="0" smtClean="0"/>
              <a:t>speaking</a:t>
            </a:r>
            <a:endParaRPr lang="en-US" sz="5400"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5" name="Picture 4" descr="bakken hear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021" y="1659327"/>
            <a:ext cx="5765722" cy="4324292"/>
          </a:xfrm>
          <a:prstGeom prst="rect">
            <a:avLst/>
          </a:prstGeom>
        </p:spPr>
      </p:pic>
      <p:sp>
        <p:nvSpPr>
          <p:cNvPr id="6" name="TextBox 5"/>
          <p:cNvSpPr txBox="1"/>
          <p:nvPr/>
        </p:nvSpPr>
        <p:spPr>
          <a:xfrm>
            <a:off x="1104459" y="386495"/>
            <a:ext cx="6387453" cy="707886"/>
          </a:xfrm>
          <a:prstGeom prst="rect">
            <a:avLst/>
          </a:prstGeom>
          <a:noFill/>
        </p:spPr>
        <p:txBody>
          <a:bodyPr wrap="square" rtlCol="0">
            <a:spAutoFit/>
          </a:bodyPr>
          <a:lstStyle/>
          <a:p>
            <a:pPr algn="ctr"/>
            <a:r>
              <a:rPr lang="en-US" sz="4000" dirty="0" smtClean="0"/>
              <a:t>Fighting the </a:t>
            </a:r>
            <a:r>
              <a:rPr lang="en-US" sz="4000" dirty="0" err="1" smtClean="0"/>
              <a:t>Bakken</a:t>
            </a:r>
            <a:r>
              <a:rPr lang="en-US" sz="4000" dirty="0" smtClean="0"/>
              <a:t> pipeline. </a:t>
            </a:r>
            <a:endParaRPr lang="en-US" sz="4000" dirty="0"/>
          </a:p>
        </p:txBody>
      </p:sp>
    </p:spTree>
    <p:extLst>
      <p:ext uri="{BB962C8B-B14F-4D97-AF65-F5344CB8AC3E}">
        <p14:creationId xmlns:p14="http://schemas.microsoft.com/office/powerpoint/2010/main" val="16172372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6069"/>
            <a:ext cx="7616050" cy="1638005"/>
          </a:xfrm>
        </p:spPr>
        <p:txBody>
          <a:bodyPr>
            <a:normAutofit fontScale="90000"/>
          </a:bodyPr>
          <a:lstStyle/>
          <a:p>
            <a:r>
              <a:rPr lang="en-US" dirty="0"/>
              <a:t>F</a:t>
            </a:r>
            <a:r>
              <a:rPr lang="en-US" dirty="0" smtClean="0"/>
              <a:t>ighting the </a:t>
            </a:r>
            <a:r>
              <a:rPr lang="en-US" dirty="0" err="1" smtClean="0"/>
              <a:t>Bakken</a:t>
            </a:r>
            <a:r>
              <a:rPr lang="en-US" dirty="0" smtClean="0"/>
              <a:t> Pipeline</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5" name="Picture 4" descr="stop bakk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925" y="1102544"/>
            <a:ext cx="4049683" cy="5399577"/>
          </a:xfrm>
          <a:prstGeom prst="rect">
            <a:avLst/>
          </a:prstGeom>
        </p:spPr>
      </p:pic>
    </p:spTree>
    <p:extLst>
      <p:ext uri="{BB962C8B-B14F-4D97-AF65-F5344CB8AC3E}">
        <p14:creationId xmlns:p14="http://schemas.microsoft.com/office/powerpoint/2010/main" val="278809520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96923"/>
            <a:ext cx="7616050" cy="1417151"/>
          </a:xfrm>
        </p:spPr>
        <p:txBody>
          <a:bodyPr>
            <a:normAutofit fontScale="90000"/>
          </a:bodyPr>
          <a:lstStyle/>
          <a:p>
            <a:r>
              <a:rPr lang="en-US" dirty="0" smtClean="0"/>
              <a:t>Still fighting the </a:t>
            </a:r>
            <a:r>
              <a:rPr lang="en-US" dirty="0" err="1" smtClean="0"/>
              <a:t>Bakken</a:t>
            </a:r>
            <a:r>
              <a:rPr lang="en-US" dirty="0" smtClean="0"/>
              <a:t> Pipeline</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4" name="Picture 3" descr="NO BAKKEN at capito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328" y="1358688"/>
            <a:ext cx="6419554" cy="4814665"/>
          </a:xfrm>
          <a:prstGeom prst="rect">
            <a:avLst/>
          </a:prstGeom>
        </p:spPr>
      </p:pic>
    </p:spTree>
    <p:extLst>
      <p:ext uri="{BB962C8B-B14F-4D97-AF65-F5344CB8AC3E}">
        <p14:creationId xmlns:p14="http://schemas.microsoft.com/office/powerpoint/2010/main" val="14967519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6070"/>
            <a:ext cx="7413566" cy="1012250"/>
          </a:xfrm>
        </p:spPr>
        <p:txBody>
          <a:bodyPr>
            <a:normAutofit/>
          </a:bodyPr>
          <a:lstStyle/>
          <a:p>
            <a:r>
              <a:rPr lang="en-US" dirty="0" smtClean="0"/>
              <a:t>Street Theater in Des Moines </a:t>
            </a:r>
            <a:endParaRPr lang="en-US"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5" name="Picture 4" descr="In-Bed-with-the-Bakken-300x2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052" y="1474076"/>
            <a:ext cx="5703677" cy="4791088"/>
          </a:xfrm>
          <a:prstGeom prst="rect">
            <a:avLst/>
          </a:prstGeom>
        </p:spPr>
      </p:pic>
    </p:spTree>
    <p:extLst>
      <p:ext uri="{BB962C8B-B14F-4D97-AF65-F5344CB8AC3E}">
        <p14:creationId xmlns:p14="http://schemas.microsoft.com/office/powerpoint/2010/main" val="62812233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625" y="496923"/>
            <a:ext cx="8385570" cy="5871056"/>
          </a:xfrm>
        </p:spPr>
        <p:txBody>
          <a:bodyPr>
            <a:noAutofit/>
          </a:bodyPr>
          <a:lstStyle/>
          <a:p>
            <a:r>
              <a:rPr lang="en-US" sz="3600" dirty="0" smtClean="0"/>
              <a:t>In </a:t>
            </a:r>
            <a:r>
              <a:rPr lang="en-US" sz="3600" dirty="0"/>
              <a:t>April 2012, eleven women, mostly strangers to one another, sat down to dinner at the invitation of Barbara Schlachter of Iowa City.  </a:t>
            </a:r>
            <a:r>
              <a:rPr lang="en-US" sz="3600" dirty="0" smtClean="0"/>
              <a:t/>
            </a:r>
            <a:br>
              <a:rPr lang="en-US" sz="3600" dirty="0" smtClean="0"/>
            </a:br>
            <a:r>
              <a:rPr lang="en-US" sz="3600" dirty="0" smtClean="0"/>
              <a:t/>
            </a:r>
            <a:br>
              <a:rPr lang="en-US" sz="3600" dirty="0" smtClean="0"/>
            </a:br>
            <a:r>
              <a:rPr lang="en-US" sz="3600" dirty="0" smtClean="0"/>
              <a:t>By </a:t>
            </a:r>
            <a:r>
              <a:rPr lang="en-US" sz="3600" dirty="0"/>
              <a:t>the end of the evening, this group rose up as the foundation of 100Grannies.  Sadly, Barbara is no longer with us, but we continue our efforts to fulfill her legacy.</a:t>
            </a:r>
            <a:br>
              <a:rPr lang="en-US" sz="3600" dirty="0"/>
            </a:br>
            <a:endParaRPr lang="en-US" sz="3600" dirty="0"/>
          </a:p>
        </p:txBody>
      </p:sp>
    </p:spTree>
    <p:extLst>
      <p:ext uri="{BB962C8B-B14F-4D97-AF65-F5344CB8AC3E}">
        <p14:creationId xmlns:p14="http://schemas.microsoft.com/office/powerpoint/2010/main" val="328092858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2960"/>
            <a:ext cx="7772400" cy="1073267"/>
          </a:xfrm>
        </p:spPr>
        <p:txBody>
          <a:bodyPr>
            <a:normAutofit/>
          </a:bodyPr>
          <a:lstStyle/>
          <a:p>
            <a:r>
              <a:rPr lang="en-US" dirty="0"/>
              <a:t>D</a:t>
            </a:r>
            <a:r>
              <a:rPr lang="en-US" dirty="0" smtClean="0"/>
              <a:t>oing banner Drops </a:t>
            </a:r>
            <a:endParaRPr lang="en-US"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8" name="Picture 7" descr="banner drop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506" y="1456227"/>
            <a:ext cx="6712487" cy="5034366"/>
          </a:xfrm>
          <a:prstGeom prst="rect">
            <a:avLst/>
          </a:prstGeom>
        </p:spPr>
      </p:pic>
    </p:spTree>
    <p:extLst>
      <p:ext uri="{BB962C8B-B14F-4D97-AF65-F5344CB8AC3E}">
        <p14:creationId xmlns:p14="http://schemas.microsoft.com/office/powerpoint/2010/main" val="397074051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2960"/>
            <a:ext cx="8039426" cy="1073267"/>
          </a:xfrm>
        </p:spPr>
        <p:txBody>
          <a:bodyPr>
            <a:normAutofit/>
          </a:bodyPr>
          <a:lstStyle/>
          <a:p>
            <a:r>
              <a:rPr lang="en-US" dirty="0" smtClean="0"/>
              <a:t>Standing with the student strikers</a:t>
            </a:r>
            <a:endParaRPr lang="en-US"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5" name="Picture 4" descr="Oct 11 Roving Climate Strike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458" y="1553262"/>
            <a:ext cx="6350869" cy="4709212"/>
          </a:xfrm>
          <a:prstGeom prst="rect">
            <a:avLst/>
          </a:prstGeom>
        </p:spPr>
      </p:pic>
    </p:spTree>
    <p:extLst>
      <p:ext uri="{BB962C8B-B14F-4D97-AF65-F5344CB8AC3E}">
        <p14:creationId xmlns:p14="http://schemas.microsoft.com/office/powerpoint/2010/main" val="139294921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1530" y="423304"/>
            <a:ext cx="6700384" cy="1288319"/>
          </a:xfrm>
        </p:spPr>
        <p:txBody>
          <a:bodyPr>
            <a:noAutofit/>
          </a:bodyPr>
          <a:lstStyle/>
          <a:p>
            <a:r>
              <a:rPr lang="en-US" sz="4000" dirty="0" smtClean="0"/>
              <a:t>Protesting peacefully and </a:t>
            </a:r>
            <a:br>
              <a:rPr lang="en-US" sz="4000" dirty="0" smtClean="0"/>
            </a:br>
            <a:r>
              <a:rPr lang="en-US" sz="4000" dirty="0" smtClean="0"/>
              <a:t>being arrested. </a:t>
            </a:r>
            <a:endParaRPr lang="en-US" sz="4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962096" y="2960568"/>
            <a:ext cx="4496267" cy="2697760"/>
          </a:xfrm>
          <a:prstGeom prst="rect">
            <a:avLst/>
          </a:prstGeom>
        </p:spPr>
      </p:pic>
    </p:spTree>
    <p:extLst>
      <p:ext uri="{BB962C8B-B14F-4D97-AF65-F5344CB8AC3E}">
        <p14:creationId xmlns:p14="http://schemas.microsoft.com/office/powerpoint/2010/main" val="80760284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7664"/>
            <a:ext cx="7772400" cy="1214701"/>
          </a:xfrm>
        </p:spPr>
        <p:txBody>
          <a:bodyPr>
            <a:normAutofit/>
          </a:bodyPr>
          <a:lstStyle/>
          <a:p>
            <a:r>
              <a:rPr lang="en-US" dirty="0" smtClean="0"/>
              <a:t>What can you do? </a:t>
            </a:r>
            <a:endParaRPr lang="en-US" dirty="0"/>
          </a:p>
        </p:txBody>
      </p:sp>
      <p:sp>
        <p:nvSpPr>
          <p:cNvPr id="3" name="Subtitle 2"/>
          <p:cNvSpPr>
            <a:spLocks noGrp="1"/>
          </p:cNvSpPr>
          <p:nvPr>
            <p:ph type="subTitle" idx="1"/>
          </p:nvPr>
        </p:nvSpPr>
        <p:spPr>
          <a:xfrm>
            <a:off x="975605" y="1895670"/>
            <a:ext cx="6976499" cy="4122622"/>
          </a:xfrm>
        </p:spPr>
        <p:txBody>
          <a:bodyPr>
            <a:normAutofit/>
          </a:bodyPr>
          <a:lstStyle/>
          <a:p>
            <a:pPr marL="514350" indent="-514350" algn="l">
              <a:buAutoNum type="arabicPeriod"/>
            </a:pPr>
            <a:r>
              <a:rPr lang="en-US" dirty="0" smtClean="0">
                <a:solidFill>
                  <a:schemeClr val="tx1"/>
                </a:solidFill>
              </a:rPr>
              <a:t>Be educated on global warming and climate change. (i.e. Drawdown) </a:t>
            </a:r>
          </a:p>
          <a:p>
            <a:pPr marL="514350" indent="-514350" algn="l">
              <a:buAutoNum type="arabicPeriod"/>
            </a:pPr>
            <a:r>
              <a:rPr lang="en-US" dirty="0" smtClean="0">
                <a:solidFill>
                  <a:schemeClr val="tx1"/>
                </a:solidFill>
              </a:rPr>
              <a:t>Join a climate advocacy group</a:t>
            </a:r>
          </a:p>
          <a:p>
            <a:pPr marL="514350" indent="-514350" algn="l">
              <a:buFont typeface="Arial"/>
              <a:buAutoNum type="arabicPeriod"/>
            </a:pPr>
            <a:r>
              <a:rPr lang="en-US" dirty="0" smtClean="0">
                <a:solidFill>
                  <a:schemeClr val="tx1"/>
                </a:solidFill>
              </a:rPr>
              <a:t>Advocate </a:t>
            </a:r>
            <a:r>
              <a:rPr lang="en-US" dirty="0">
                <a:solidFill>
                  <a:schemeClr val="tx1"/>
                </a:solidFill>
              </a:rPr>
              <a:t>for effective climate </a:t>
            </a:r>
            <a:r>
              <a:rPr lang="en-US" dirty="0" smtClean="0">
                <a:solidFill>
                  <a:schemeClr val="tx1"/>
                </a:solidFill>
              </a:rPr>
              <a:t>legislation from your local, state, and federal government officials</a:t>
            </a:r>
            <a:endParaRPr lang="en-US" dirty="0">
              <a:solidFill>
                <a:schemeClr val="tx1"/>
              </a:solidFill>
            </a:endParaRPr>
          </a:p>
        </p:txBody>
      </p:sp>
    </p:spTree>
    <p:extLst>
      <p:ext uri="{BB962C8B-B14F-4D97-AF65-F5344CB8AC3E}">
        <p14:creationId xmlns:p14="http://schemas.microsoft.com/office/powerpoint/2010/main" val="14831338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7664"/>
            <a:ext cx="7772400" cy="1214701"/>
          </a:xfrm>
        </p:spPr>
        <p:txBody>
          <a:bodyPr>
            <a:normAutofit/>
          </a:bodyPr>
          <a:lstStyle/>
          <a:p>
            <a:r>
              <a:rPr lang="en-US" dirty="0" smtClean="0"/>
              <a:t>What can you do at home? </a:t>
            </a:r>
            <a:endParaRPr lang="en-US" dirty="0"/>
          </a:p>
        </p:txBody>
      </p:sp>
      <p:sp>
        <p:nvSpPr>
          <p:cNvPr id="3" name="Subtitle 2"/>
          <p:cNvSpPr>
            <a:spLocks noGrp="1"/>
          </p:cNvSpPr>
          <p:nvPr>
            <p:ph type="subTitle" idx="1"/>
          </p:nvPr>
        </p:nvSpPr>
        <p:spPr>
          <a:xfrm>
            <a:off x="975605" y="1674815"/>
            <a:ext cx="6976499" cy="4343477"/>
          </a:xfrm>
        </p:spPr>
        <p:txBody>
          <a:bodyPr>
            <a:normAutofit lnSpcReduction="10000"/>
          </a:bodyPr>
          <a:lstStyle/>
          <a:p>
            <a:pPr algn="l"/>
            <a:r>
              <a:rPr lang="en-US" dirty="0">
                <a:solidFill>
                  <a:schemeClr val="tx1"/>
                </a:solidFill>
              </a:rPr>
              <a:t>4. Learn how your individual choices can impact the environment, for example: </a:t>
            </a:r>
          </a:p>
          <a:p>
            <a:pPr algn="l"/>
            <a:r>
              <a:rPr lang="en-US" dirty="0" smtClean="0">
                <a:solidFill>
                  <a:schemeClr val="tx1"/>
                </a:solidFill>
              </a:rPr>
              <a:t>	1</a:t>
            </a:r>
            <a:r>
              <a:rPr lang="en-US" dirty="0">
                <a:solidFill>
                  <a:schemeClr val="tx1"/>
                </a:solidFill>
              </a:rPr>
              <a:t>. Eat a plant rich diet </a:t>
            </a:r>
            <a:endParaRPr lang="en-US" dirty="0" smtClean="0">
              <a:solidFill>
                <a:schemeClr val="tx1"/>
              </a:solidFill>
            </a:endParaRPr>
          </a:p>
          <a:p>
            <a:pPr algn="l"/>
            <a:r>
              <a:rPr lang="en-US" dirty="0" smtClean="0">
                <a:solidFill>
                  <a:schemeClr val="tx1"/>
                </a:solidFill>
              </a:rPr>
              <a:t>	2. Support </a:t>
            </a:r>
            <a:r>
              <a:rPr lang="en-US" dirty="0">
                <a:solidFill>
                  <a:schemeClr val="tx1"/>
                </a:solidFill>
              </a:rPr>
              <a:t>women’s education and </a:t>
            </a:r>
            <a:r>
              <a:rPr lang="en-US" dirty="0" smtClean="0">
                <a:solidFill>
                  <a:schemeClr val="tx1"/>
                </a:solidFill>
              </a:rPr>
              <a:t>	family planning worldwide</a:t>
            </a:r>
          </a:p>
          <a:p>
            <a:pPr algn="l"/>
            <a:r>
              <a:rPr lang="en-US" dirty="0" smtClean="0">
                <a:solidFill>
                  <a:schemeClr val="tx1"/>
                </a:solidFill>
              </a:rPr>
              <a:t>	3. Drive </a:t>
            </a:r>
            <a:r>
              <a:rPr lang="en-US" dirty="0">
                <a:solidFill>
                  <a:schemeClr val="tx1"/>
                </a:solidFill>
              </a:rPr>
              <a:t>less, carpool, </a:t>
            </a:r>
            <a:r>
              <a:rPr lang="en-US" dirty="0" smtClean="0">
                <a:solidFill>
                  <a:schemeClr val="tx1"/>
                </a:solidFill>
              </a:rPr>
              <a:t>walk, </a:t>
            </a:r>
            <a:r>
              <a:rPr lang="en-US" dirty="0">
                <a:solidFill>
                  <a:schemeClr val="tx1"/>
                </a:solidFill>
              </a:rPr>
              <a:t>and bike </a:t>
            </a:r>
            <a:r>
              <a:rPr lang="en-US" dirty="0" smtClean="0">
                <a:solidFill>
                  <a:schemeClr val="tx1"/>
                </a:solidFill>
              </a:rPr>
              <a:t>	more</a:t>
            </a:r>
          </a:p>
          <a:p>
            <a:pPr algn="l"/>
            <a:r>
              <a:rPr lang="en-US" dirty="0" smtClean="0">
                <a:solidFill>
                  <a:schemeClr val="tx1"/>
                </a:solidFill>
              </a:rPr>
              <a:t>	4. Avoid </a:t>
            </a:r>
            <a:r>
              <a:rPr lang="en-US" dirty="0">
                <a:solidFill>
                  <a:schemeClr val="tx1"/>
                </a:solidFill>
              </a:rPr>
              <a:t>buying plastic </a:t>
            </a:r>
          </a:p>
        </p:txBody>
      </p:sp>
    </p:spTree>
    <p:extLst>
      <p:ext uri="{BB962C8B-B14F-4D97-AF65-F5344CB8AC3E}">
        <p14:creationId xmlns:p14="http://schemas.microsoft.com/office/powerpoint/2010/main" val="256538253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419" y="403115"/>
            <a:ext cx="8962581" cy="5038942"/>
          </a:xfrm>
        </p:spPr>
        <p:txBody>
          <a:bodyPr>
            <a:normAutofit/>
          </a:bodyPr>
          <a:lstStyle/>
          <a:p>
            <a:r>
              <a:rPr lang="en-US" dirty="0" smtClean="0"/>
              <a:t>100Grannies.org</a:t>
            </a:r>
            <a:br>
              <a:rPr lang="en-US" dirty="0" smtClean="0"/>
            </a:br>
            <a:r>
              <a:rPr lang="en-US" dirty="0" smtClean="0"/>
              <a:t/>
            </a:r>
            <a:br>
              <a:rPr lang="en-US" dirty="0" smtClean="0"/>
            </a:br>
            <a:r>
              <a:rPr lang="en-US" dirty="0" smtClean="0"/>
              <a:t>100Granniesiowacity@gmail.com</a:t>
            </a:r>
            <a:endParaRPr lang="en-US" dirty="0"/>
          </a:p>
        </p:txBody>
      </p:sp>
    </p:spTree>
    <p:extLst>
      <p:ext uri="{BB962C8B-B14F-4D97-AF65-F5344CB8AC3E}">
        <p14:creationId xmlns:p14="http://schemas.microsoft.com/office/powerpoint/2010/main" val="114583700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shirt back.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246910" y="938633"/>
            <a:ext cx="8897090" cy="4893057"/>
          </a:xfrm>
        </p:spPr>
      </p:pic>
    </p:spTree>
    <p:extLst>
      <p:ext uri="{BB962C8B-B14F-4D97-AF65-F5344CB8AC3E}">
        <p14:creationId xmlns:p14="http://schemas.microsoft.com/office/powerpoint/2010/main" val="54822339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625" y="624829"/>
            <a:ext cx="8486357" cy="5542835"/>
          </a:xfrm>
        </p:spPr>
        <p:txBody>
          <a:bodyPr>
            <a:noAutofit/>
          </a:bodyPr>
          <a:lstStyle/>
          <a:p>
            <a:endParaRPr lang="en-US" sz="5400"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spTree>
    <p:extLst>
      <p:ext uri="{BB962C8B-B14F-4D97-AF65-F5344CB8AC3E}">
        <p14:creationId xmlns:p14="http://schemas.microsoft.com/office/powerpoint/2010/main" val="26267866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1083" y="403116"/>
            <a:ext cx="7639175" cy="1474149"/>
          </a:xfrm>
        </p:spPr>
        <p:txBody>
          <a:bodyPr>
            <a:normAutofit/>
          </a:bodyPr>
          <a:lstStyle/>
          <a:p>
            <a:r>
              <a:rPr lang="en-US" sz="4000" i="1" dirty="0" smtClean="0"/>
              <a:t>Some of our founders</a:t>
            </a:r>
            <a:br>
              <a:rPr lang="en-US" sz="4000" i="1" dirty="0" smtClean="0"/>
            </a:br>
            <a:endParaRPr lang="en-US" sz="4000" i="1"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5" name="Picture 4" descr="Barbara-et-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663" y="1453960"/>
            <a:ext cx="5889461" cy="4748377"/>
          </a:xfrm>
          <a:prstGeom prst="rect">
            <a:avLst/>
          </a:prstGeom>
        </p:spPr>
      </p:pic>
    </p:spTree>
    <p:extLst>
      <p:ext uri="{BB962C8B-B14F-4D97-AF65-F5344CB8AC3E}">
        <p14:creationId xmlns:p14="http://schemas.microsoft.com/office/powerpoint/2010/main" val="1919001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625" y="624829"/>
            <a:ext cx="8385570" cy="5542835"/>
          </a:xfrm>
        </p:spPr>
        <p:txBody>
          <a:bodyPr>
            <a:noAutofit/>
          </a:bodyPr>
          <a:lstStyle/>
          <a:p>
            <a:r>
              <a:rPr lang="en-US" sz="4000" dirty="0" smtClean="0"/>
              <a:t>Since that time, we have continued </a:t>
            </a:r>
            <a:br>
              <a:rPr lang="en-US" sz="4000" dirty="0" smtClean="0"/>
            </a:br>
            <a:r>
              <a:rPr lang="en-US" sz="4000" dirty="0" smtClean="0"/>
              <a:t>to grow, </a:t>
            </a:r>
            <a:br>
              <a:rPr lang="en-US" sz="4000" dirty="0" smtClean="0"/>
            </a:br>
            <a:r>
              <a:rPr lang="en-US" sz="4000" dirty="0" smtClean="0"/>
              <a:t>both locally and nationally. </a:t>
            </a:r>
            <a:r>
              <a:rPr lang="en-US" sz="4000" b="1" dirty="0" smtClean="0"/>
              <a:t> </a:t>
            </a:r>
            <a:br>
              <a:rPr lang="en-US" sz="4000" b="1" dirty="0" smtClean="0"/>
            </a:br>
            <a:r>
              <a:rPr lang="en-US" sz="4000" b="1" dirty="0" smtClean="0"/>
              <a:t/>
            </a:r>
            <a:br>
              <a:rPr lang="en-US" sz="4000" b="1" dirty="0" smtClean="0"/>
            </a:br>
            <a:r>
              <a:rPr lang="en-US" sz="4000" b="1" dirty="0" smtClean="0"/>
              <a:t>Our </a:t>
            </a:r>
            <a:r>
              <a:rPr lang="en-US" sz="4000" b="1" dirty="0"/>
              <a:t>foremost goal</a:t>
            </a:r>
            <a:r>
              <a:rPr lang="en-US" sz="4000" dirty="0"/>
              <a:t> is to provide a livable future for children and grandchildren the world round. </a:t>
            </a:r>
            <a:r>
              <a:rPr lang="en-US" sz="4000" dirty="0" smtClean="0"/>
              <a:t> </a:t>
            </a:r>
            <a:endParaRPr lang="en-US" sz="4000" dirty="0"/>
          </a:p>
        </p:txBody>
      </p:sp>
    </p:spTree>
    <p:extLst>
      <p:ext uri="{BB962C8B-B14F-4D97-AF65-F5344CB8AC3E}">
        <p14:creationId xmlns:p14="http://schemas.microsoft.com/office/powerpoint/2010/main" val="4139144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419" y="403115"/>
            <a:ext cx="8962581" cy="5038942"/>
          </a:xfrm>
        </p:spPr>
        <p:txBody>
          <a:bodyPr>
            <a:normAutofit/>
          </a:bodyPr>
          <a:lstStyle/>
          <a:p>
            <a:r>
              <a:rPr lang="en-US" dirty="0" smtClean="0"/>
              <a:t>We are united to reverse global warming and to halt the climate crisis</a:t>
            </a:r>
            <a:r>
              <a:rPr lang="en-US" sz="6600" dirty="0" smtClean="0"/>
              <a:t>. </a:t>
            </a:r>
            <a:endParaRPr lang="en-US" sz="6600"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spTree>
    <p:extLst>
      <p:ext uri="{BB962C8B-B14F-4D97-AF65-F5344CB8AC3E}">
        <p14:creationId xmlns:p14="http://schemas.microsoft.com/office/powerpoint/2010/main" val="5622652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1282"/>
            <a:ext cx="7579235" cy="1214701"/>
          </a:xfrm>
        </p:spPr>
        <p:txBody>
          <a:bodyPr>
            <a:normAutofit/>
          </a:bodyPr>
          <a:lstStyle/>
          <a:p>
            <a:r>
              <a:rPr lang="en-US" dirty="0" smtClean="0"/>
              <a:t>Earth Day March </a:t>
            </a:r>
            <a:endParaRPr lang="en-US"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pic>
        <p:nvPicPr>
          <p:cNvPr id="5" name="Picture 4" descr="4-22-2017-earth-day-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313" y="1381242"/>
            <a:ext cx="6461086" cy="4845815"/>
          </a:xfrm>
          <a:prstGeom prst="rect">
            <a:avLst/>
          </a:prstGeom>
        </p:spPr>
      </p:pic>
    </p:spTree>
    <p:extLst>
      <p:ext uri="{BB962C8B-B14F-4D97-AF65-F5344CB8AC3E}">
        <p14:creationId xmlns:p14="http://schemas.microsoft.com/office/powerpoint/2010/main" val="35208388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419" y="403115"/>
            <a:ext cx="8962581" cy="5038942"/>
          </a:xfrm>
        </p:spPr>
        <p:txBody>
          <a:bodyPr>
            <a:normAutofit/>
          </a:bodyPr>
          <a:lstStyle/>
          <a:p>
            <a:r>
              <a:rPr lang="en-US" sz="9600" i="1" dirty="0" smtClean="0"/>
              <a:t>Educate. </a:t>
            </a:r>
            <a:br>
              <a:rPr lang="en-US" sz="9600" i="1" dirty="0" smtClean="0"/>
            </a:br>
            <a:r>
              <a:rPr lang="en-US" sz="9600" i="1" dirty="0" smtClean="0"/>
              <a:t>Advocate.</a:t>
            </a:r>
            <a:br>
              <a:rPr lang="en-US" sz="9600" i="1" dirty="0" smtClean="0"/>
            </a:br>
            <a:r>
              <a:rPr lang="en-US" sz="9600" i="1" dirty="0" smtClean="0"/>
              <a:t>Agitate. </a:t>
            </a:r>
            <a:endParaRPr lang="en-US" sz="9600" i="1" dirty="0"/>
          </a:p>
        </p:txBody>
      </p:sp>
      <p:sp>
        <p:nvSpPr>
          <p:cNvPr id="3" name="Subtitle 2"/>
          <p:cNvSpPr>
            <a:spLocks noGrp="1"/>
          </p:cNvSpPr>
          <p:nvPr>
            <p:ph type="subTitle" idx="1"/>
          </p:nvPr>
        </p:nvSpPr>
        <p:spPr>
          <a:xfrm flipV="1">
            <a:off x="2035920" y="5638799"/>
            <a:ext cx="5220823" cy="45719"/>
          </a:xfrm>
        </p:spPr>
        <p:txBody>
          <a:bodyPr>
            <a:normAutofit fontScale="25000" lnSpcReduction="20000"/>
          </a:bodyPr>
          <a:lstStyle/>
          <a:p>
            <a:endParaRPr lang="en-US" dirty="0"/>
          </a:p>
        </p:txBody>
      </p:sp>
    </p:spTree>
    <p:extLst>
      <p:ext uri="{BB962C8B-B14F-4D97-AF65-F5344CB8AC3E}">
        <p14:creationId xmlns:p14="http://schemas.microsoft.com/office/powerpoint/2010/main" val="367796666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8153" y="846610"/>
            <a:ext cx="8775847" cy="4837908"/>
          </a:xfrm>
        </p:spPr>
        <p:txBody>
          <a:bodyPr>
            <a:normAutofit fontScale="90000"/>
          </a:bodyPr>
          <a:lstStyle/>
          <a:p>
            <a:pPr algn="l"/>
            <a:r>
              <a:rPr lang="en-US" sz="3600" dirty="0" smtClean="0"/>
              <a:t/>
            </a:r>
            <a:br>
              <a:rPr lang="en-US" sz="3600" dirty="0" smtClean="0"/>
            </a:br>
            <a:r>
              <a:rPr lang="en-US" sz="3600" smtClean="0"/>
              <a:t/>
            </a:r>
            <a:br>
              <a:rPr lang="en-US" sz="3600" smtClean="0"/>
            </a:br>
            <a:r>
              <a:rPr lang="en-US" sz="4000" b="1" i="1" smtClean="0"/>
              <a:t>Fall </a:t>
            </a:r>
            <a:r>
              <a:rPr lang="en-US" sz="4000" b="1" i="1" dirty="0"/>
              <a:t>film </a:t>
            </a:r>
            <a:r>
              <a:rPr lang="en-US" sz="4000" b="1" i="1" dirty="0" smtClean="0"/>
              <a:t>series </a:t>
            </a:r>
            <a:r>
              <a:rPr lang="en-US" sz="4000" dirty="0"/>
              <a:t/>
            </a:r>
            <a:br>
              <a:rPr lang="en-US" sz="4000" dirty="0"/>
            </a:br>
            <a:r>
              <a:rPr lang="en-US" sz="4000" dirty="0"/>
              <a:t>F</a:t>
            </a:r>
            <a:r>
              <a:rPr lang="en-US" sz="4000" dirty="0" smtClean="0"/>
              <a:t>eaturing four films or videos on climate issues state, nation, and worldwide.</a:t>
            </a:r>
            <a:br>
              <a:rPr lang="en-US" sz="4000" dirty="0" smtClean="0"/>
            </a:br>
            <a:r>
              <a:rPr lang="en-US" sz="4000" dirty="0" smtClean="0"/>
              <a:t/>
            </a:r>
            <a:br>
              <a:rPr lang="en-US" sz="4000" dirty="0" smtClean="0"/>
            </a:br>
            <a:r>
              <a:rPr lang="en-US" sz="4000" b="1" i="1" dirty="0" smtClean="0"/>
              <a:t>Spring </a:t>
            </a:r>
            <a:r>
              <a:rPr lang="en-US" sz="4000" b="1" i="1" dirty="0"/>
              <a:t>lecture </a:t>
            </a:r>
            <a:r>
              <a:rPr lang="en-US" sz="4000" b="1" i="1" dirty="0" smtClean="0"/>
              <a:t>series: </a:t>
            </a:r>
            <a:br>
              <a:rPr lang="en-US" sz="4000" b="1" i="1" dirty="0" smtClean="0"/>
            </a:br>
            <a:r>
              <a:rPr lang="en-US" sz="4000" dirty="0" smtClean="0"/>
              <a:t>Four local experts focus on local, state, and </a:t>
            </a:r>
            <a:br>
              <a:rPr lang="en-US" sz="4000" dirty="0" smtClean="0"/>
            </a:br>
            <a:r>
              <a:rPr lang="en-US" sz="4000" dirty="0" smtClean="0"/>
              <a:t>national issues. </a:t>
            </a:r>
            <a:r>
              <a:rPr lang="en-US" sz="4000" dirty="0"/>
              <a:t/>
            </a:r>
            <a:br>
              <a:rPr lang="en-US" sz="4000" dirty="0"/>
            </a:br>
            <a:endParaRPr lang="en-US" sz="4000" dirty="0"/>
          </a:p>
        </p:txBody>
      </p:sp>
      <p:sp>
        <p:nvSpPr>
          <p:cNvPr id="4" name="TextBox 3"/>
          <p:cNvSpPr txBox="1"/>
          <p:nvPr/>
        </p:nvSpPr>
        <p:spPr>
          <a:xfrm>
            <a:off x="2035920" y="512975"/>
            <a:ext cx="4949545" cy="830997"/>
          </a:xfrm>
          <a:prstGeom prst="rect">
            <a:avLst/>
          </a:prstGeom>
          <a:noFill/>
        </p:spPr>
        <p:txBody>
          <a:bodyPr wrap="square" rtlCol="0">
            <a:spAutoFit/>
          </a:bodyPr>
          <a:lstStyle/>
          <a:p>
            <a:pPr algn="ctr"/>
            <a:r>
              <a:rPr lang="en-US" sz="4800" b="1" dirty="0" smtClean="0"/>
              <a:t>We educate.</a:t>
            </a:r>
            <a:endParaRPr lang="en-US" sz="4800" dirty="0"/>
          </a:p>
        </p:txBody>
      </p:sp>
    </p:spTree>
    <p:extLst>
      <p:ext uri="{BB962C8B-B14F-4D97-AF65-F5344CB8AC3E}">
        <p14:creationId xmlns:p14="http://schemas.microsoft.com/office/powerpoint/2010/main" val="12240751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23025</TotalTime>
  <Words>237</Words>
  <Application>Microsoft Macintosh PowerPoint</Application>
  <PresentationFormat>On-screen Show (4:3)</PresentationFormat>
  <Paragraphs>46</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Mission  To educate, advocate, and agitate for renewable energy, pure water, clean air, and a healthy sustainable environment for  future generations. </vt:lpstr>
      <vt:lpstr>In April 2012, eleven women, mostly strangers to one another, sat down to dinner at the invitation of Barbara Schlachter of Iowa City.    By the end of the evening, this group rose up as the foundation of 100Grannies.  Sadly, Barbara is no longer with us, but we continue our efforts to fulfill her legacy. </vt:lpstr>
      <vt:lpstr>Some of our founders </vt:lpstr>
      <vt:lpstr>Since that time, we have continued  to grow,  both locally and nationally.    Our foremost goal is to provide a livable future for children and grandchildren the world round.  </vt:lpstr>
      <vt:lpstr>We are united to reverse global warming and to halt the climate crisis. </vt:lpstr>
      <vt:lpstr>Earth Day March </vt:lpstr>
      <vt:lpstr>Educate.  Advocate. Agitate. </vt:lpstr>
      <vt:lpstr>  Fall film series  Featuring four films or videos on climate issues state, nation, and worldwide.  Spring lecture series:  Four local experts focus on local, state, and  national issues.  </vt:lpstr>
      <vt:lpstr>Participating in Earth Day events  </vt:lpstr>
      <vt:lpstr>Reading to children </vt:lpstr>
      <vt:lpstr>Being a Good Neighbor -    pesticide free yards and parks   </vt:lpstr>
      <vt:lpstr>Presenting story time at the  Iowa City Public Library</vt:lpstr>
      <vt:lpstr>Donating Books to ICCSD</vt:lpstr>
      <vt:lpstr>Teaching children about the river</vt:lpstr>
      <vt:lpstr>Eliminating single use plastic bags</vt:lpstr>
      <vt:lpstr>Sewing cloth bags</vt:lpstr>
      <vt:lpstr>We have lobbied, and continue to lobby, our elected officials – local, state and federal – on climate issues.   </vt:lpstr>
      <vt:lpstr>Supporting a CAFO moratorium </vt:lpstr>
      <vt:lpstr>Marching in parades</vt:lpstr>
      <vt:lpstr>And more parades .</vt:lpstr>
      <vt:lpstr> Supporting the student  climate strikers  t</vt:lpstr>
      <vt:lpstr>Standing with Greta</vt:lpstr>
      <vt:lpstr>Being acknowledged by the U.N. </vt:lpstr>
      <vt:lpstr>   Peacefully protesting   Fighting the Bakken Pipeline   </vt:lpstr>
      <vt:lpstr>speaking</vt:lpstr>
      <vt:lpstr>Fighting the Bakken Pipeline  </vt:lpstr>
      <vt:lpstr>Still fighting the Bakken Pipeline  </vt:lpstr>
      <vt:lpstr>Street Theater in Des Moines </vt:lpstr>
      <vt:lpstr>Doing banner Drops </vt:lpstr>
      <vt:lpstr>Standing with the student strikers</vt:lpstr>
      <vt:lpstr>Protesting peacefully and  being arrested. </vt:lpstr>
      <vt:lpstr>What can you do? </vt:lpstr>
      <vt:lpstr>What can you do at home? </vt:lpstr>
      <vt:lpstr>100Grannies.org  100Granniesiowacity@gmail.com</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To educate, advocate, and agitate for renewable energy, pure water, clean air, and a healthy sustainable environment for  future generations. </dc:title>
  <dc:creator>Deb Schoelerman</dc:creator>
  <cp:lastModifiedBy>Deb Schoelerman</cp:lastModifiedBy>
  <cp:revision>38</cp:revision>
  <cp:lastPrinted>2019-10-23T14:18:40Z</cp:lastPrinted>
  <dcterms:created xsi:type="dcterms:W3CDTF">2019-10-21T15:24:14Z</dcterms:created>
  <dcterms:modified xsi:type="dcterms:W3CDTF">2020-09-15T13:22:45Z</dcterms:modified>
</cp:coreProperties>
</file>