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9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0"/>
  </p:notesMasterIdLst>
  <p:sldIdLst>
    <p:sldId id="263" r:id="rId2"/>
    <p:sldId id="283" r:id="rId3"/>
    <p:sldId id="284" r:id="rId4"/>
    <p:sldId id="271" r:id="rId5"/>
    <p:sldId id="269" r:id="rId6"/>
    <p:sldId id="261" r:id="rId7"/>
    <p:sldId id="287" r:id="rId8"/>
    <p:sldId id="288" r:id="rId9"/>
    <p:sldId id="289" r:id="rId10"/>
    <p:sldId id="292" r:id="rId11"/>
    <p:sldId id="272" r:id="rId12"/>
    <p:sldId id="274" r:id="rId13"/>
    <p:sldId id="273" r:id="rId14"/>
    <p:sldId id="259" r:id="rId15"/>
    <p:sldId id="291" r:id="rId16"/>
    <p:sldId id="293" r:id="rId17"/>
    <p:sldId id="285" r:id="rId18"/>
    <p:sldId id="286" r:id="rId19"/>
    <p:sldId id="267" r:id="rId20"/>
    <p:sldId id="275" r:id="rId21"/>
    <p:sldId id="277" r:id="rId22"/>
    <p:sldId id="278" r:id="rId23"/>
    <p:sldId id="279" r:id="rId24"/>
    <p:sldId id="280" r:id="rId25"/>
    <p:sldId id="281" r:id="rId26"/>
    <p:sldId id="276" r:id="rId27"/>
    <p:sldId id="268" r:id="rId28"/>
    <p:sldId id="282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E8CA2B"/>
    <a:srgbClr val="A71229"/>
    <a:srgbClr val="9C31E8"/>
    <a:srgbClr val="3AD6D2"/>
    <a:srgbClr val="D689C7"/>
    <a:srgbClr val="000001"/>
    <a:srgbClr val="BD840F"/>
    <a:srgbClr val="10408B"/>
    <a:srgbClr val="7FC845"/>
    <a:srgbClr val="0000F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480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9928A5-F5ED-A644-ABDE-A07F7D6DA232}" type="datetimeFigureOut">
              <a:rPr lang="en-US" smtClean="0"/>
              <a:pPr/>
              <a:t>3/24/16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45191-A060-1C4D-AD2C-20CEDC858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7D8F5-393D-274F-BDB9-78C5AFA63DE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7D8F5-393D-274F-BDB9-78C5AFA63DE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7D8F5-393D-274F-BDB9-78C5AFA63DE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7D8F5-393D-274F-BDB9-78C5AFA63DE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7D8F5-393D-274F-BDB9-78C5AFA63DE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7D8F5-393D-274F-BDB9-78C5AFA63DE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7D8F5-393D-274F-BDB9-78C5AFA63DE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7D8F5-393D-274F-BDB9-78C5AFA63DE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7D8F5-393D-274F-BDB9-78C5AFA63DE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7D8F5-393D-274F-BDB9-78C5AFA63DE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7D8F5-393D-274F-BDB9-78C5AFA63DEF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7D8F5-393D-274F-BDB9-78C5AFA63DE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7D8F5-393D-274F-BDB9-78C5AFA63DE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7D8F5-393D-274F-BDB9-78C5AFA63DE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7D8F5-393D-274F-BDB9-78C5AFA63DE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7D8F5-393D-274F-BDB9-78C5AFA63DE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7D8F5-393D-274F-BDB9-78C5AFA63DE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7D8F5-393D-274F-BDB9-78C5AFA63DE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7D8F5-393D-274F-BDB9-78C5AFA63DE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9A764-131A-DE4F-9636-0AED1A646627}" type="datetimeFigureOut">
              <a:rPr lang="en-US" smtClean="0"/>
              <a:pPr/>
              <a:t>3/24/16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A114-F584-E141-9F04-7DC49294EC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9A764-131A-DE4F-9636-0AED1A646627}" type="datetimeFigureOut">
              <a:rPr lang="en-US" smtClean="0"/>
              <a:pPr/>
              <a:t>3/24/16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A114-F584-E141-9F04-7DC49294EC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9A764-131A-DE4F-9636-0AED1A646627}" type="datetimeFigureOut">
              <a:rPr lang="en-US" smtClean="0"/>
              <a:pPr/>
              <a:t>3/24/16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A114-F584-E141-9F04-7DC49294EC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9A764-131A-DE4F-9636-0AED1A646627}" type="datetimeFigureOut">
              <a:rPr lang="en-US" smtClean="0"/>
              <a:pPr/>
              <a:t>3/24/16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A114-F584-E141-9F04-7DC49294EC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9A764-131A-DE4F-9636-0AED1A646627}" type="datetimeFigureOut">
              <a:rPr lang="en-US" smtClean="0"/>
              <a:pPr/>
              <a:t>3/24/16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A114-F584-E141-9F04-7DC49294EC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9A764-131A-DE4F-9636-0AED1A646627}" type="datetimeFigureOut">
              <a:rPr lang="en-US" smtClean="0"/>
              <a:pPr/>
              <a:t>3/24/16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A114-F584-E141-9F04-7DC49294EC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9A764-131A-DE4F-9636-0AED1A646627}" type="datetimeFigureOut">
              <a:rPr lang="en-US" smtClean="0"/>
              <a:pPr/>
              <a:t>3/24/16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A114-F584-E141-9F04-7DC49294EC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9A764-131A-DE4F-9636-0AED1A646627}" type="datetimeFigureOut">
              <a:rPr lang="en-US" smtClean="0"/>
              <a:pPr/>
              <a:t>3/24/16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A114-F584-E141-9F04-7DC49294EC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9A764-131A-DE4F-9636-0AED1A646627}" type="datetimeFigureOut">
              <a:rPr lang="en-US" smtClean="0"/>
              <a:pPr/>
              <a:t>3/24/16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A114-F584-E141-9F04-7DC49294EC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9A764-131A-DE4F-9636-0AED1A646627}" type="datetimeFigureOut">
              <a:rPr lang="en-US" smtClean="0"/>
              <a:pPr/>
              <a:t>3/24/16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A114-F584-E141-9F04-7DC49294EC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9A764-131A-DE4F-9636-0AED1A646627}" type="datetimeFigureOut">
              <a:rPr lang="en-US" smtClean="0"/>
              <a:pPr/>
              <a:t>3/24/16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A114-F584-E141-9F04-7DC49294EC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9A764-131A-DE4F-9636-0AED1A646627}" type="datetimeFigureOut">
              <a:rPr lang="en-US" smtClean="0"/>
              <a:pPr/>
              <a:t>3/24/16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1A114-F584-E141-9F04-7DC49294EC7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df"/><Relationship Id="rId3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jain1@illinois.edu" TargetMode="External"/><Relationship Id="rId4" Type="http://schemas.openxmlformats.org/officeDocument/2006/relationships/hyperlink" Target="mailto:sshu3@illinois.edu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srao@climatehealers.or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000330" y="1250069"/>
            <a:ext cx="7013391" cy="4822818"/>
            <a:chOff x="1000330" y="1517429"/>
            <a:chExt cx="7013391" cy="4822818"/>
          </a:xfrm>
        </p:grpSpPr>
        <p:grpSp>
          <p:nvGrpSpPr>
            <p:cNvPr id="13" name="Group 12"/>
            <p:cNvGrpSpPr/>
            <p:nvPr/>
          </p:nvGrpSpPr>
          <p:grpSpPr>
            <a:xfrm>
              <a:off x="1000330" y="1517429"/>
              <a:ext cx="7013391" cy="2194560"/>
              <a:chOff x="1000330" y="1517429"/>
              <a:chExt cx="7013391" cy="2194560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000330" y="1517429"/>
                <a:ext cx="6751531" cy="2194560"/>
              </a:xfrm>
              <a:prstGeom prst="roundRect">
                <a:avLst/>
              </a:prstGeom>
              <a:solidFill>
                <a:schemeClr val="bg1"/>
              </a:solidFill>
              <a:effectLst>
                <a:outerShdw blurRad="50800" dist="190500" dir="2700000" algn="br">
                  <a:srgbClr val="000000">
                    <a:alpha val="4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L</a:t>
                </a:r>
                <a:endParaRPr lang="en-US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590014" y="1803327"/>
                <a:ext cx="5423707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:r>
                  <a:rPr lang="en-US" sz="4400" dirty="0" smtClean="0">
                    <a:solidFill>
                      <a:srgbClr val="008000"/>
                    </a:solidFill>
                    <a:effectLst>
                      <a:outerShdw blurRad="50800" dist="38100" dir="2700000">
                        <a:srgbClr val="000000">
                          <a:alpha val="43000"/>
                        </a:srgbClr>
                      </a:outerShdw>
                    </a:effectLst>
                    <a:latin typeface="Lucida Calligraphy"/>
                    <a:cs typeface="Lucida Calligraphy"/>
                  </a:rPr>
                  <a:t>Re-imagining Sustainability</a:t>
                </a:r>
                <a:endParaRPr lang="en-US" sz="4400" dirty="0">
                  <a:solidFill>
                    <a:srgbClr val="8000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Lucida Calligraphy"/>
                  <a:cs typeface="Lucida Calligraphy"/>
                </a:endParaRPr>
              </a:p>
            </p:txBody>
          </p:sp>
          <p:pic>
            <p:nvPicPr>
              <p:cNvPr id="10" name="Picture 9" descr="circle logo.jp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6774" y="1766498"/>
                <a:ext cx="1775819" cy="1713162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1000330" y="5068980"/>
              <a:ext cx="6751531" cy="1271267"/>
              <a:chOff x="1000330" y="5068980"/>
              <a:chExt cx="6751531" cy="1271267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1000330" y="5068980"/>
                <a:ext cx="6751531" cy="1127949"/>
              </a:xfrm>
              <a:prstGeom prst="roundRect">
                <a:avLst/>
              </a:prstGeom>
              <a:solidFill>
                <a:schemeClr val="bg1"/>
              </a:solidFill>
              <a:effectLst>
                <a:outerShdw blurRad="50800" dist="190500" dir="2700000" algn="br">
                  <a:srgbClr val="000000">
                    <a:alpha val="43000"/>
                  </a:srgbClr>
                </a:outerShdw>
                <a:reflection blurRad="6350" stA="52000" endA="300" endPos="35000" dir="5400000" sy="-100000" algn="bl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L</a:t>
                </a:r>
                <a:endParaRPr lang="en-US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328154" y="5139919"/>
                <a:ext cx="4419299" cy="120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rgbClr val="008000"/>
                    </a:solidFill>
                  </a:rPr>
                  <a:t>Sailesh</a:t>
                </a:r>
                <a:r>
                  <a:rPr lang="en-US" sz="2400" dirty="0" smtClean="0">
                    <a:solidFill>
                      <a:srgbClr val="008000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rgbClr val="008000"/>
                    </a:solidFill>
                  </a:rPr>
                  <a:t>Rao</a:t>
                </a:r>
                <a:r>
                  <a:rPr lang="en-US" sz="2400" dirty="0" smtClean="0">
                    <a:solidFill>
                      <a:srgbClr val="008000"/>
                    </a:solidFill>
                  </a:rPr>
                  <a:t>, Executive Director</a:t>
                </a:r>
              </a:p>
              <a:p>
                <a:r>
                  <a:rPr lang="en-US" sz="2400" dirty="0" smtClean="0">
                    <a:solidFill>
                      <a:srgbClr val="008000"/>
                    </a:solidFill>
                  </a:rPr>
                  <a:t>Climate Healers, Phoenix, AZ, USA</a:t>
                </a:r>
              </a:p>
              <a:p>
                <a:endParaRPr lang="en-US" sz="2400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5219" y="6634473"/>
            <a:ext cx="3343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Annotated graphics from William </a:t>
            </a:r>
            <a:r>
              <a:rPr lang="en-US" sz="1200" dirty="0" err="1" smtClean="0"/>
              <a:t>Ruddiman</a:t>
            </a:r>
            <a:r>
              <a:rPr lang="en-US" sz="1200" dirty="0" smtClean="0"/>
              <a:t>, 2014.</a:t>
            </a:r>
            <a:endParaRPr lang="en-US" sz="1200" dirty="0"/>
          </a:p>
        </p:txBody>
      </p:sp>
      <p:pic>
        <p:nvPicPr>
          <p:cNvPr id="4" name="Picture 3" descr="Ruddiman's hypothes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1" y="419100"/>
            <a:ext cx="9283629" cy="593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andhi 1914-19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3752" y="0"/>
            <a:ext cx="1027746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4326"/>
            <a:ext cx="8229600" cy="66115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Google Trend Map</a:t>
            </a:r>
            <a:endParaRPr lang="en-US" sz="3600" dirty="0"/>
          </a:p>
        </p:txBody>
      </p:sp>
      <p:pic>
        <p:nvPicPr>
          <p:cNvPr id="4" name="Picture 3" descr="Google vegan trend interest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7925"/>
            <a:ext cx="9144000" cy="4848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ogle trend vegan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5769"/>
            <a:ext cx="9144000" cy="558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4326"/>
            <a:ext cx="8229600" cy="66115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Google Trend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23342" y="122706"/>
            <a:ext cx="60919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Biomass Distribution of </a:t>
            </a:r>
            <a:r>
              <a:rPr lang="en-US" sz="3200" dirty="0" err="1" smtClean="0"/>
              <a:t>MegaFauna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431265" y="5753447"/>
            <a:ext cx="1818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10K-100K yrs ago</a:t>
            </a:r>
            <a:endParaRPr lang="en-US" b="1" dirty="0">
              <a:solidFill>
                <a:srgbClr val="0000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49919" y="3323183"/>
            <a:ext cx="1292962" cy="1725036"/>
            <a:chOff x="707035" y="3218431"/>
            <a:chExt cx="1292962" cy="1725036"/>
          </a:xfrm>
        </p:grpSpPr>
        <p:sp>
          <p:nvSpPr>
            <p:cNvPr id="7" name="Oval 6"/>
            <p:cNvSpPr/>
            <p:nvPr/>
          </p:nvSpPr>
          <p:spPr>
            <a:xfrm>
              <a:off x="707035" y="3650505"/>
              <a:ext cx="1292962" cy="1292962"/>
            </a:xfrm>
            <a:prstGeom prst="ellipse">
              <a:avLst/>
            </a:prstGeom>
            <a:solidFill>
              <a:srgbClr val="00D5B9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Wild</a:t>
              </a:r>
            </a:p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Animals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291326" y="3556208"/>
              <a:ext cx="128016" cy="128016"/>
            </a:xfrm>
            <a:prstGeom prst="ellipse">
              <a:avLst/>
            </a:prstGeom>
            <a:solidFill>
              <a:srgbClr val="54815B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35083" y="3218431"/>
              <a:ext cx="8660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54815B"/>
                  </a:solidFill>
                </a:rPr>
                <a:t>Human</a:t>
              </a:r>
              <a:endParaRPr lang="en-US" dirty="0">
                <a:solidFill>
                  <a:srgbClr val="54815B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88381" y="6270927"/>
            <a:ext cx="79432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Source: Calculated from Anthony </a:t>
            </a:r>
            <a:r>
              <a:rPr lang="en-US" sz="900" dirty="0" err="1" smtClean="0">
                <a:latin typeface="Arial"/>
                <a:cs typeface="Arial"/>
              </a:rPr>
              <a:t>Barnosky</a:t>
            </a:r>
            <a:r>
              <a:rPr lang="en-US" sz="900" dirty="0" smtClean="0">
                <a:latin typeface="Arial"/>
                <a:cs typeface="Arial"/>
              </a:rPr>
              <a:t>, Proceedings of the National Academy of Sciences, Aug. 2008 and WWF  Living  Planet Index, 2015</a:t>
            </a:r>
            <a:endParaRPr lang="en-US" sz="900" baseline="30000" dirty="0" smtClean="0">
              <a:latin typeface="Arial"/>
              <a:cs typeface="Arial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883740" y="824506"/>
            <a:ext cx="3982142" cy="5285315"/>
            <a:chOff x="4883740" y="824506"/>
            <a:chExt cx="3982142" cy="5285315"/>
          </a:xfrm>
        </p:grpSpPr>
        <p:cxnSp>
          <p:nvCxnSpPr>
            <p:cNvPr id="14" name="Straight Connector 13"/>
            <p:cNvCxnSpPr/>
            <p:nvPr/>
          </p:nvCxnSpPr>
          <p:spPr>
            <a:xfrm rot="5400000">
              <a:off x="2566096" y="3587766"/>
              <a:ext cx="4648382" cy="13093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815111" y="5740489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Today</a:t>
              </a:r>
              <a:endParaRPr lang="en-US" b="1" dirty="0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4951936" y="824506"/>
              <a:ext cx="3913946" cy="4803318"/>
              <a:chOff x="4925750" y="824506"/>
              <a:chExt cx="3913946" cy="4803318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5572790" y="3771336"/>
                <a:ext cx="2091013" cy="1856488"/>
                <a:chOff x="3779049" y="4009736"/>
                <a:chExt cx="2091013" cy="1856488"/>
              </a:xfrm>
            </p:grpSpPr>
            <p:sp>
              <p:nvSpPr>
                <p:cNvPr id="10" name="Oval 9"/>
                <p:cNvSpPr/>
                <p:nvPr/>
              </p:nvSpPr>
              <p:spPr>
                <a:xfrm>
                  <a:off x="3779049" y="4009736"/>
                  <a:ext cx="1298448" cy="1298448"/>
                </a:xfrm>
                <a:prstGeom prst="ellipse">
                  <a:avLst/>
                </a:prstGeom>
                <a:solidFill>
                  <a:srgbClr val="6BB96D"/>
                </a:soli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  <a:p>
                  <a:pPr algn="ctr"/>
                  <a:r>
                    <a:rPr lang="en-US" dirty="0" smtClean="0">
                      <a:solidFill>
                        <a:srgbClr val="000000"/>
                      </a:solidFill>
                    </a:rPr>
                    <a:t>Human</a:t>
                  </a:r>
                </a:p>
                <a:p>
                  <a:pPr algn="ctr"/>
                  <a:endParaRPr lang="en-US" dirty="0" smtClean="0"/>
                </a:p>
                <a:p>
                  <a:pPr algn="ctr"/>
                  <a:endParaRPr lang="en-US" dirty="0"/>
                </a:p>
              </p:txBody>
            </p:sp>
            <p:grpSp>
              <p:nvGrpSpPr>
                <p:cNvPr id="17" name="Group 16"/>
                <p:cNvGrpSpPr/>
                <p:nvPr/>
              </p:nvGrpSpPr>
              <p:grpSpPr>
                <a:xfrm>
                  <a:off x="4436653" y="5045358"/>
                  <a:ext cx="1433409" cy="820866"/>
                  <a:chOff x="3515176" y="3144910"/>
                  <a:chExt cx="1433409" cy="820866"/>
                </a:xfrm>
              </p:grpSpPr>
              <p:sp>
                <p:nvSpPr>
                  <p:cNvPr id="8" name="Oval 7"/>
                  <p:cNvSpPr/>
                  <p:nvPr/>
                </p:nvSpPr>
                <p:spPr>
                  <a:xfrm>
                    <a:off x="3844669" y="3144910"/>
                    <a:ext cx="576072" cy="576072"/>
                  </a:xfrm>
                  <a:prstGeom prst="ellipse">
                    <a:avLst/>
                  </a:prstGeom>
                  <a:solidFill>
                    <a:srgbClr val="00D5B9"/>
                  </a:solidFill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3515176" y="3596444"/>
                    <a:ext cx="143340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rgbClr val="54815B"/>
                        </a:solidFill>
                      </a:rPr>
                      <a:t>Wild Animals</a:t>
                    </a:r>
                    <a:endParaRPr lang="en-US" dirty="0">
                      <a:solidFill>
                        <a:srgbClr val="54815B"/>
                      </a:solidFill>
                    </a:endParaRPr>
                  </a:p>
                </p:txBody>
              </p:sp>
            </p:grpSp>
          </p:grpSp>
          <p:sp>
            <p:nvSpPr>
              <p:cNvPr id="23" name="Oval 22"/>
              <p:cNvSpPr/>
              <p:nvPr/>
            </p:nvSpPr>
            <p:spPr>
              <a:xfrm>
                <a:off x="6892024" y="3795085"/>
                <a:ext cx="1298448" cy="1298448"/>
              </a:xfrm>
              <a:prstGeom prst="ellipse">
                <a:avLst/>
              </a:prstGeom>
              <a:solidFill>
                <a:srgbClr val="6BB96D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Human</a:t>
                </a:r>
              </a:p>
              <a:p>
                <a:pPr algn="ctr"/>
                <a:endParaRPr lang="en-US" dirty="0" smtClean="0"/>
              </a:p>
              <a:p>
                <a:pPr algn="ctr"/>
                <a:endParaRPr lang="en-US" dirty="0"/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4925750" y="824506"/>
                <a:ext cx="3913946" cy="3147359"/>
                <a:chOff x="3132009" y="1062906"/>
                <a:chExt cx="3913946" cy="3147359"/>
              </a:xfrm>
            </p:grpSpPr>
            <p:sp>
              <p:nvSpPr>
                <p:cNvPr id="11" name="Oval 10"/>
                <p:cNvSpPr/>
                <p:nvPr/>
              </p:nvSpPr>
              <p:spPr>
                <a:xfrm>
                  <a:off x="3132009" y="2885081"/>
                  <a:ext cx="1298448" cy="1298448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solidFill>
                    <a:srgbClr val="FF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/>
                    <a:t>Livestock</a:t>
                  </a:r>
                  <a:r>
                    <a:rPr lang="en-US" dirty="0" smtClean="0"/>
                    <a:t> </a:t>
                  </a:r>
                  <a:endParaRPr lang="en-US" dirty="0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4449059" y="2885081"/>
                  <a:ext cx="1298448" cy="1298448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solidFill>
                    <a:srgbClr val="FF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/>
                    <a:t>Livestock</a:t>
                  </a:r>
                  <a:r>
                    <a:rPr lang="en-US" dirty="0" smtClean="0"/>
                    <a:t> </a:t>
                  </a:r>
                  <a:endParaRPr lang="en-US" dirty="0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3795162" y="1760408"/>
                  <a:ext cx="1298448" cy="1298448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solidFill>
                    <a:srgbClr val="FF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/>
                    <a:t>Livestock</a:t>
                  </a:r>
                  <a:r>
                    <a:rPr lang="en-US" dirty="0" smtClean="0"/>
                    <a:t> </a:t>
                  </a:r>
                  <a:endParaRPr lang="en-US" dirty="0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5111931" y="1760408"/>
                  <a:ext cx="1298448" cy="1298448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solidFill>
                    <a:srgbClr val="FF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/>
                    <a:t>Livestock</a:t>
                  </a:r>
                  <a:r>
                    <a:rPr lang="en-US" dirty="0" smtClean="0"/>
                    <a:t> </a:t>
                  </a:r>
                  <a:endParaRPr lang="en-US" dirty="0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5747507" y="2911817"/>
                  <a:ext cx="1298448" cy="1298448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solidFill>
                    <a:srgbClr val="FF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/>
                    <a:t>Livestock</a:t>
                  </a:r>
                  <a:r>
                    <a:rPr lang="en-US" dirty="0" smtClean="0"/>
                    <a:t> </a:t>
                  </a:r>
                  <a:endParaRPr lang="en-US" dirty="0"/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4628605" y="1062906"/>
                  <a:ext cx="914400" cy="914400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solidFill>
                    <a:srgbClr val="FF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 smtClean="0"/>
                    <a:t>Livestock</a:t>
                  </a:r>
                  <a:r>
                    <a:rPr lang="en-US" dirty="0" smtClean="0"/>
                    <a:t> </a:t>
                  </a:r>
                  <a:endParaRPr lang="en-US" dirty="0"/>
                </a:p>
              </p:txBody>
            </p:sp>
          </p:grpSp>
        </p:grpSp>
      </p:grpSp>
      <p:grpSp>
        <p:nvGrpSpPr>
          <p:cNvPr id="55" name="Group 54"/>
          <p:cNvGrpSpPr/>
          <p:nvPr/>
        </p:nvGrpSpPr>
        <p:grpSpPr>
          <a:xfrm>
            <a:off x="2181866" y="1139181"/>
            <a:ext cx="2666079" cy="4979006"/>
            <a:chOff x="2181866" y="1139181"/>
            <a:chExt cx="2666079" cy="4979006"/>
          </a:xfrm>
        </p:grpSpPr>
        <p:cxnSp>
          <p:nvCxnSpPr>
            <p:cNvPr id="35" name="Straight Connector 34"/>
            <p:cNvCxnSpPr/>
            <p:nvPr/>
          </p:nvCxnSpPr>
          <p:spPr>
            <a:xfrm rot="5400000">
              <a:off x="-135778" y="3596132"/>
              <a:ext cx="4648382" cy="13093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/>
            <p:cNvGrpSpPr/>
            <p:nvPr/>
          </p:nvGrpSpPr>
          <p:grpSpPr>
            <a:xfrm>
              <a:off x="2257880" y="1139181"/>
              <a:ext cx="2590065" cy="4979006"/>
              <a:chOff x="2257880" y="1139181"/>
              <a:chExt cx="2590065" cy="4979006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3113237" y="5748855"/>
                <a:ext cx="6526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1970</a:t>
                </a:r>
                <a:endParaRPr lang="en-US" b="1" dirty="0"/>
              </a:p>
            </p:txBody>
          </p:sp>
          <p:grpSp>
            <p:nvGrpSpPr>
              <p:cNvPr id="51" name="Group 50"/>
              <p:cNvGrpSpPr/>
              <p:nvPr/>
            </p:nvGrpSpPr>
            <p:grpSpPr>
              <a:xfrm>
                <a:off x="2257880" y="1139181"/>
                <a:ext cx="2590065" cy="4220292"/>
                <a:chOff x="2257880" y="1139181"/>
                <a:chExt cx="2590065" cy="4220292"/>
              </a:xfrm>
            </p:grpSpPr>
            <p:grpSp>
              <p:nvGrpSpPr>
                <p:cNvPr id="37" name="Group 36"/>
                <p:cNvGrpSpPr/>
                <p:nvPr/>
              </p:nvGrpSpPr>
              <p:grpSpPr>
                <a:xfrm>
                  <a:off x="2861022" y="2996351"/>
                  <a:ext cx="1433409" cy="2363122"/>
                  <a:chOff x="3716414" y="3197908"/>
                  <a:chExt cx="1433409" cy="2363122"/>
                </a:xfrm>
              </p:grpSpPr>
              <p:sp>
                <p:nvSpPr>
                  <p:cNvPr id="38" name="Oval 37"/>
                  <p:cNvSpPr/>
                  <p:nvPr/>
                </p:nvSpPr>
                <p:spPr>
                  <a:xfrm>
                    <a:off x="3779049" y="3197908"/>
                    <a:ext cx="1298448" cy="1298448"/>
                  </a:xfrm>
                  <a:prstGeom prst="ellipse">
                    <a:avLst/>
                  </a:prstGeom>
                  <a:solidFill>
                    <a:srgbClr val="6BB96D"/>
                  </a:solidFill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 smtClean="0"/>
                      <a:t/>
                    </a:r>
                    <a:br>
                      <a:rPr lang="en-US" dirty="0" smtClean="0"/>
                    </a:br>
                    <a:r>
                      <a:rPr lang="en-US" dirty="0" smtClean="0">
                        <a:solidFill>
                          <a:srgbClr val="000000"/>
                        </a:solidFill>
                      </a:rPr>
                      <a:t>Human</a:t>
                    </a:r>
                  </a:p>
                  <a:p>
                    <a:pPr algn="ctr"/>
                    <a:endParaRPr lang="en-US" dirty="0" smtClean="0"/>
                  </a:p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39" name="Group 16"/>
                  <p:cNvGrpSpPr/>
                  <p:nvPr/>
                </p:nvGrpSpPr>
                <p:grpSpPr>
                  <a:xfrm>
                    <a:off x="3716414" y="4469222"/>
                    <a:ext cx="1433409" cy="1091808"/>
                    <a:chOff x="2794937" y="2568774"/>
                    <a:chExt cx="1433409" cy="1091808"/>
                  </a:xfrm>
                </p:grpSpPr>
                <p:sp>
                  <p:nvSpPr>
                    <p:cNvPr id="40" name="Oval 39"/>
                    <p:cNvSpPr/>
                    <p:nvPr/>
                  </p:nvSpPr>
                  <p:spPr>
                    <a:xfrm>
                      <a:off x="3085275" y="2568774"/>
                      <a:ext cx="822960" cy="822960"/>
                    </a:xfrm>
                    <a:prstGeom prst="ellipse">
                      <a:avLst/>
                    </a:prstGeom>
                    <a:solidFill>
                      <a:srgbClr val="00D5B9"/>
                    </a:solidFill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" name="TextBox 40"/>
                    <p:cNvSpPr txBox="1"/>
                    <p:nvPr/>
                  </p:nvSpPr>
                  <p:spPr>
                    <a:xfrm>
                      <a:off x="2794937" y="3291250"/>
                      <a:ext cx="143340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 smtClean="0">
                          <a:solidFill>
                            <a:srgbClr val="54815B"/>
                          </a:solidFill>
                        </a:rPr>
                        <a:t>Wild Animals</a:t>
                      </a:r>
                      <a:endParaRPr lang="en-US" dirty="0">
                        <a:solidFill>
                          <a:srgbClr val="54815B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43" name="Group 42"/>
                <p:cNvGrpSpPr/>
                <p:nvPr/>
              </p:nvGrpSpPr>
              <p:grpSpPr>
                <a:xfrm>
                  <a:off x="2257880" y="1856442"/>
                  <a:ext cx="2590065" cy="1323225"/>
                  <a:chOff x="3053451" y="2899586"/>
                  <a:chExt cx="2590065" cy="1323225"/>
                </a:xfrm>
              </p:grpSpPr>
              <p:sp>
                <p:nvSpPr>
                  <p:cNvPr id="44" name="Oval 43"/>
                  <p:cNvSpPr/>
                  <p:nvPr/>
                </p:nvSpPr>
                <p:spPr>
                  <a:xfrm>
                    <a:off x="3053451" y="2924363"/>
                    <a:ext cx="1298448" cy="1298448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solidFill>
                      <a:srgbClr val="FF0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 smtClean="0"/>
                      <a:t>Livestock</a:t>
                    </a:r>
                    <a:r>
                      <a:rPr lang="en-US" dirty="0" smtClean="0"/>
                      <a:t> </a:t>
                    </a:r>
                    <a:endParaRPr lang="en-US" dirty="0"/>
                  </a:p>
                </p:txBody>
              </p:sp>
              <p:sp>
                <p:nvSpPr>
                  <p:cNvPr id="46" name="Oval 45"/>
                  <p:cNvSpPr/>
                  <p:nvPr/>
                </p:nvSpPr>
                <p:spPr>
                  <a:xfrm>
                    <a:off x="4345068" y="2899586"/>
                    <a:ext cx="1298448" cy="1298448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solidFill>
                      <a:srgbClr val="FF0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 smtClean="0"/>
                      <a:t>Livestock</a:t>
                    </a:r>
                    <a:r>
                      <a:rPr lang="en-US" dirty="0" smtClean="0"/>
                      <a:t> </a:t>
                    </a:r>
                    <a:endParaRPr lang="en-US" dirty="0"/>
                  </a:p>
                </p:txBody>
              </p:sp>
            </p:grpSp>
            <p:sp>
              <p:nvSpPr>
                <p:cNvPr id="50" name="Oval 49"/>
                <p:cNvSpPr/>
                <p:nvPr/>
              </p:nvSpPr>
              <p:spPr>
                <a:xfrm>
                  <a:off x="3073013" y="1139181"/>
                  <a:ext cx="914400" cy="914400"/>
                </a:xfrm>
                <a:prstGeom prst="ellipse">
                  <a:avLst/>
                </a:prstGeom>
                <a:solidFill>
                  <a:srgbClr val="FF6600"/>
                </a:solidFill>
                <a:ln>
                  <a:solidFill>
                    <a:srgbClr val="FF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 smtClean="0"/>
                    <a:t>Livestock</a:t>
                  </a:r>
                  <a:r>
                    <a:rPr lang="en-US" dirty="0" smtClean="0"/>
                    <a:t> </a:t>
                  </a:r>
                  <a:endParaRPr lang="en-US" dirty="0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lobal bovine densit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" y="0"/>
            <a:ext cx="914212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al Carbon Stoc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5968"/>
            <a:ext cx="9144000" cy="576178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61270"/>
            <a:ext cx="8229600" cy="66115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Global Land Carbon Stock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405355" y="811394"/>
            <a:ext cx="2569505" cy="5029727"/>
          </a:xfrm>
          <a:prstGeom prst="roundRect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3" name="Rounded Rectangle 22"/>
          <p:cNvSpPr/>
          <p:nvPr/>
        </p:nvSpPr>
        <p:spPr>
          <a:xfrm>
            <a:off x="3217571" y="178429"/>
            <a:ext cx="5486400" cy="365760"/>
          </a:xfrm>
          <a:prstGeom prst="roundRect">
            <a:avLst/>
          </a:prstGeom>
          <a:solidFill>
            <a:srgbClr val="FCCC78"/>
          </a:solidFill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4" name="Rounded Rectangle 23"/>
          <p:cNvSpPr/>
          <p:nvPr/>
        </p:nvSpPr>
        <p:spPr>
          <a:xfrm>
            <a:off x="405355" y="6028247"/>
            <a:ext cx="8298616" cy="64008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2" name="TextBox 51"/>
          <p:cNvSpPr txBox="1"/>
          <p:nvPr/>
        </p:nvSpPr>
        <p:spPr>
          <a:xfrm>
            <a:off x="5622213" y="215029"/>
            <a:ext cx="6691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 Black"/>
                <a:cs typeface="Arial Black"/>
              </a:rPr>
              <a:t>TRADE</a:t>
            </a:r>
            <a:endParaRPr lang="en-US" sz="1000" baseline="30000" dirty="0" smtClean="0">
              <a:latin typeface="Arial Black"/>
              <a:cs typeface="Arial Black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341589" y="867299"/>
            <a:ext cx="576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 Black"/>
                <a:cs typeface="Arial Black"/>
              </a:rPr>
              <a:t>LAND</a:t>
            </a:r>
            <a:endParaRPr lang="en-US" sz="1000" baseline="30000" dirty="0" smtClean="0">
              <a:latin typeface="Arial"/>
              <a:cs typeface="Arial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 </a:t>
            </a:r>
            <a:endParaRPr lang="en-US" sz="1000" baseline="30000" dirty="0" smtClean="0">
              <a:latin typeface="Arial Black"/>
              <a:cs typeface="Arial Black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53837" y="205449"/>
            <a:ext cx="27109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Source: IPCC AR5 WG3 Ch11, </a:t>
            </a:r>
            <a:r>
              <a:rPr lang="en-US" sz="900" dirty="0">
                <a:latin typeface="Arial"/>
                <a:cs typeface="Arial"/>
              </a:rPr>
              <a:t>F</a:t>
            </a:r>
            <a:r>
              <a:rPr lang="en-US" sz="900" dirty="0" smtClean="0">
                <a:latin typeface="Arial"/>
                <a:cs typeface="Arial"/>
              </a:rPr>
              <a:t>ig.11.9, pg.836</a:t>
            </a:r>
            <a:endParaRPr lang="en-US" sz="900" baseline="30000" dirty="0" smtClean="0">
              <a:latin typeface="Arial"/>
              <a:cs typeface="Arial"/>
            </a:endParaRPr>
          </a:p>
        </p:txBody>
      </p:sp>
      <p:sp>
        <p:nvSpPr>
          <p:cNvPr id="282" name="Rounded Rectangle 281"/>
          <p:cNvSpPr/>
          <p:nvPr/>
        </p:nvSpPr>
        <p:spPr>
          <a:xfrm>
            <a:off x="2281615" y="6365831"/>
            <a:ext cx="146304" cy="146304"/>
          </a:xfrm>
          <a:prstGeom prst="round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TextBox 282"/>
          <p:cNvSpPr txBox="1"/>
          <p:nvPr/>
        </p:nvSpPr>
        <p:spPr>
          <a:xfrm>
            <a:off x="2383637" y="6310967"/>
            <a:ext cx="10695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Grazing and Hay</a:t>
            </a:r>
            <a:endParaRPr lang="en-US" sz="900" baseline="30000" dirty="0" smtClean="0">
              <a:latin typeface="Arial"/>
              <a:cs typeface="Arial"/>
            </a:endParaRPr>
          </a:p>
        </p:txBody>
      </p:sp>
      <p:sp>
        <p:nvSpPr>
          <p:cNvPr id="274" name="Up-Down Arrow 273"/>
          <p:cNvSpPr/>
          <p:nvPr/>
        </p:nvSpPr>
        <p:spPr>
          <a:xfrm flipH="1">
            <a:off x="4574626" y="590550"/>
            <a:ext cx="45719" cy="219456"/>
          </a:xfrm>
          <a:prstGeom prst="upDownArrow">
            <a:avLst/>
          </a:prstGeom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Up-Down Arrow 275"/>
          <p:cNvSpPr/>
          <p:nvPr/>
        </p:nvSpPr>
        <p:spPr>
          <a:xfrm flipH="1">
            <a:off x="7496723" y="590550"/>
            <a:ext cx="45719" cy="219456"/>
          </a:xfrm>
          <a:prstGeom prst="upDownArrow">
            <a:avLst/>
          </a:prstGeom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TextBox 276"/>
          <p:cNvSpPr txBox="1"/>
          <p:nvPr/>
        </p:nvSpPr>
        <p:spPr>
          <a:xfrm>
            <a:off x="810280" y="6122192"/>
            <a:ext cx="145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Flow Values in Giga tons</a:t>
            </a:r>
            <a:br>
              <a:rPr lang="en-US" sz="900" dirty="0" smtClean="0">
                <a:latin typeface="Arial"/>
                <a:cs typeface="Arial"/>
              </a:rPr>
            </a:br>
            <a:r>
              <a:rPr lang="en-US" sz="900" dirty="0" smtClean="0">
                <a:latin typeface="Arial"/>
                <a:cs typeface="Arial"/>
              </a:rPr>
              <a:t>Dry Matter Biomass/yr</a:t>
            </a:r>
            <a:endParaRPr lang="en-US" sz="900" baseline="30000" dirty="0" smtClean="0">
              <a:latin typeface="Arial"/>
              <a:cs typeface="Arial"/>
            </a:endParaRPr>
          </a:p>
        </p:txBody>
      </p:sp>
      <p:sp>
        <p:nvSpPr>
          <p:cNvPr id="278" name="Extract 277"/>
          <p:cNvSpPr/>
          <p:nvPr/>
        </p:nvSpPr>
        <p:spPr>
          <a:xfrm rot="5400000">
            <a:off x="720948" y="6228089"/>
            <a:ext cx="146304" cy="146304"/>
          </a:xfrm>
          <a:prstGeom prst="flowChartExtra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Rounded Rectangle 278"/>
          <p:cNvSpPr/>
          <p:nvPr/>
        </p:nvSpPr>
        <p:spPr>
          <a:xfrm>
            <a:off x="556073" y="6225279"/>
            <a:ext cx="182880" cy="146304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Rounded Rectangle 292"/>
          <p:cNvSpPr/>
          <p:nvPr/>
        </p:nvSpPr>
        <p:spPr>
          <a:xfrm>
            <a:off x="5200439" y="6365831"/>
            <a:ext cx="146304" cy="146304"/>
          </a:xfrm>
          <a:prstGeom prst="roundRect">
            <a:avLst/>
          </a:prstGeom>
          <a:solidFill>
            <a:srgbClr val="5481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TextBox 293"/>
          <p:cNvSpPr txBox="1"/>
          <p:nvPr/>
        </p:nvSpPr>
        <p:spPr>
          <a:xfrm>
            <a:off x="5302461" y="6310967"/>
            <a:ext cx="16850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Fuel wood from non Forests</a:t>
            </a:r>
            <a:endParaRPr lang="en-US" sz="900" baseline="30000" dirty="0" smtClean="0">
              <a:latin typeface="Arial"/>
              <a:cs typeface="Arial"/>
            </a:endParaRPr>
          </a:p>
        </p:txBody>
      </p:sp>
      <p:sp>
        <p:nvSpPr>
          <p:cNvPr id="296" name="Rounded Rectangle 295"/>
          <p:cNvSpPr/>
          <p:nvPr/>
        </p:nvSpPr>
        <p:spPr>
          <a:xfrm>
            <a:off x="7038161" y="6099131"/>
            <a:ext cx="146304" cy="146304"/>
          </a:xfrm>
          <a:prstGeom prst="roundRect">
            <a:avLst/>
          </a:prstGeom>
          <a:solidFill>
            <a:srgbClr val="EB5D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TextBox 296"/>
          <p:cNvSpPr txBox="1"/>
          <p:nvPr/>
        </p:nvSpPr>
        <p:spPr>
          <a:xfrm>
            <a:off x="7140183" y="6044267"/>
            <a:ext cx="163378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Waste Flows and Residues</a:t>
            </a:r>
            <a:endParaRPr lang="en-US" sz="900" baseline="30000" dirty="0" smtClean="0">
              <a:latin typeface="Arial"/>
              <a:cs typeface="Arial"/>
            </a:endParaRPr>
          </a:p>
        </p:txBody>
      </p:sp>
      <p:sp>
        <p:nvSpPr>
          <p:cNvPr id="325" name="TextBox 324"/>
          <p:cNvSpPr txBox="1"/>
          <p:nvPr/>
        </p:nvSpPr>
        <p:spPr>
          <a:xfrm>
            <a:off x="6362201" y="5289778"/>
            <a:ext cx="4092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0.87</a:t>
            </a:r>
            <a:endParaRPr lang="en-US" sz="900" baseline="30000" dirty="0" smtClean="0">
              <a:latin typeface="Arial"/>
              <a:cs typeface="Arial"/>
            </a:endParaRPr>
          </a:p>
        </p:txBody>
      </p:sp>
      <p:sp>
        <p:nvSpPr>
          <p:cNvPr id="286" name="Rounded Rectangle 285"/>
          <p:cNvSpPr/>
          <p:nvPr/>
        </p:nvSpPr>
        <p:spPr>
          <a:xfrm>
            <a:off x="3734615" y="6099131"/>
            <a:ext cx="146304" cy="146304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TextBox 286"/>
          <p:cNvSpPr txBox="1"/>
          <p:nvPr/>
        </p:nvSpPr>
        <p:spPr>
          <a:xfrm>
            <a:off x="3836637" y="6044267"/>
            <a:ext cx="13131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Animal Raw Products</a:t>
            </a:r>
            <a:endParaRPr lang="en-US" sz="900" baseline="30000" dirty="0" smtClean="0">
              <a:latin typeface="Arial"/>
              <a:cs typeface="Arial"/>
            </a:endParaRPr>
          </a:p>
        </p:txBody>
      </p:sp>
      <p:sp>
        <p:nvSpPr>
          <p:cNvPr id="280" name="Rounded Rectangle 279"/>
          <p:cNvSpPr/>
          <p:nvPr/>
        </p:nvSpPr>
        <p:spPr>
          <a:xfrm>
            <a:off x="2281615" y="6099131"/>
            <a:ext cx="146304" cy="146304"/>
          </a:xfrm>
          <a:prstGeom prst="roundRect">
            <a:avLst/>
          </a:prstGeom>
          <a:solidFill>
            <a:srgbClr val="FCB4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TextBox 280"/>
          <p:cNvSpPr txBox="1"/>
          <p:nvPr/>
        </p:nvSpPr>
        <p:spPr>
          <a:xfrm>
            <a:off x="2383637" y="6044267"/>
            <a:ext cx="12618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Crops and Residues</a:t>
            </a:r>
            <a:endParaRPr lang="en-US" sz="900" baseline="30000" dirty="0" smtClean="0">
              <a:latin typeface="Arial"/>
              <a:cs typeface="Arial"/>
            </a:endParaRPr>
          </a:p>
        </p:txBody>
      </p:sp>
      <p:sp>
        <p:nvSpPr>
          <p:cNvPr id="291" name="Rounded Rectangle 290"/>
          <p:cNvSpPr/>
          <p:nvPr/>
        </p:nvSpPr>
        <p:spPr>
          <a:xfrm>
            <a:off x="5200439" y="6099131"/>
            <a:ext cx="146304" cy="146304"/>
          </a:xfrm>
          <a:prstGeom prst="roundRect">
            <a:avLst/>
          </a:prstGeom>
          <a:solidFill>
            <a:srgbClr val="6BB9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TextBox 291"/>
          <p:cNvSpPr txBox="1"/>
          <p:nvPr/>
        </p:nvSpPr>
        <p:spPr>
          <a:xfrm>
            <a:off x="5302461" y="6044267"/>
            <a:ext cx="11464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Forestry Products</a:t>
            </a:r>
            <a:endParaRPr lang="en-US" sz="900" baseline="30000" dirty="0" smtClean="0">
              <a:latin typeface="Arial"/>
              <a:cs typeface="Arial"/>
            </a:endParaRPr>
          </a:p>
        </p:txBody>
      </p:sp>
      <p:sp>
        <p:nvSpPr>
          <p:cNvPr id="288" name="Rounded Rectangle 287"/>
          <p:cNvSpPr/>
          <p:nvPr/>
        </p:nvSpPr>
        <p:spPr>
          <a:xfrm>
            <a:off x="3734615" y="6365831"/>
            <a:ext cx="146304" cy="146304"/>
          </a:xfrm>
          <a:prstGeom prst="roundRect">
            <a:avLst/>
          </a:prstGeom>
          <a:solidFill>
            <a:srgbClr val="00B7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TextBox 288"/>
          <p:cNvSpPr txBox="1"/>
          <p:nvPr/>
        </p:nvSpPr>
        <p:spPr>
          <a:xfrm>
            <a:off x="3836637" y="6310967"/>
            <a:ext cx="9412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Final Products</a:t>
            </a:r>
            <a:endParaRPr lang="en-US" sz="900" baseline="30000" dirty="0" smtClean="0">
              <a:latin typeface="Arial"/>
              <a:cs typeface="Arial"/>
            </a:endParaRPr>
          </a:p>
        </p:txBody>
      </p:sp>
      <p:sp>
        <p:nvSpPr>
          <p:cNvPr id="177" name="Rounded Rectangle 176"/>
          <p:cNvSpPr/>
          <p:nvPr/>
        </p:nvSpPr>
        <p:spPr>
          <a:xfrm>
            <a:off x="3309138" y="849494"/>
            <a:ext cx="2569505" cy="5029727"/>
          </a:xfrm>
          <a:prstGeom prst="roundRect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78" name="TextBox 177"/>
          <p:cNvSpPr txBox="1"/>
          <p:nvPr/>
        </p:nvSpPr>
        <p:spPr>
          <a:xfrm>
            <a:off x="4016772" y="867299"/>
            <a:ext cx="1144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 Black"/>
                <a:cs typeface="Arial Black"/>
              </a:rPr>
              <a:t>PRODUCTION</a:t>
            </a:r>
            <a:endParaRPr lang="en-US" sz="1000" baseline="30000" dirty="0" smtClean="0">
              <a:latin typeface="Arial"/>
              <a:cs typeface="Arial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 </a:t>
            </a:r>
            <a:endParaRPr lang="en-US" sz="1000" baseline="30000" dirty="0" smtClean="0">
              <a:latin typeface="Arial Black"/>
              <a:cs typeface="Arial Black"/>
            </a:endParaRPr>
          </a:p>
        </p:txBody>
      </p:sp>
      <p:sp>
        <p:nvSpPr>
          <p:cNvPr id="179" name="Rounded Rectangle 178"/>
          <p:cNvSpPr/>
          <p:nvPr/>
        </p:nvSpPr>
        <p:spPr>
          <a:xfrm>
            <a:off x="6204459" y="867299"/>
            <a:ext cx="2569505" cy="5029727"/>
          </a:xfrm>
          <a:prstGeom prst="roundRect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80" name="TextBox 179"/>
          <p:cNvSpPr txBox="1"/>
          <p:nvPr/>
        </p:nvSpPr>
        <p:spPr>
          <a:xfrm>
            <a:off x="6886693" y="885104"/>
            <a:ext cx="12673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 Black"/>
                <a:cs typeface="Arial Black"/>
              </a:rPr>
              <a:t>CONSUMPTION</a:t>
            </a:r>
            <a:endParaRPr lang="en-US" sz="1000" baseline="30000" dirty="0" smtClean="0">
              <a:latin typeface="Arial"/>
              <a:cs typeface="Arial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 </a:t>
            </a:r>
            <a:endParaRPr lang="en-US" sz="1000" baseline="30000" dirty="0" smtClean="0">
              <a:latin typeface="Arial Black"/>
              <a:cs typeface="Arial Black"/>
            </a:endParaRPr>
          </a:p>
        </p:txBody>
      </p:sp>
      <p:grpSp>
        <p:nvGrpSpPr>
          <p:cNvPr id="195" name="Group 194"/>
          <p:cNvGrpSpPr/>
          <p:nvPr/>
        </p:nvGrpSpPr>
        <p:grpSpPr>
          <a:xfrm>
            <a:off x="3871053" y="1241546"/>
            <a:ext cx="1463040" cy="2221992"/>
            <a:chOff x="3875769" y="1241546"/>
            <a:chExt cx="1463040" cy="2221992"/>
          </a:xfrm>
        </p:grpSpPr>
        <p:sp>
          <p:nvSpPr>
            <p:cNvPr id="184" name="Rounded Rectangle 183"/>
            <p:cNvSpPr/>
            <p:nvPr/>
          </p:nvSpPr>
          <p:spPr>
            <a:xfrm>
              <a:off x="3875769" y="1241546"/>
              <a:ext cx="1463040" cy="2221992"/>
            </a:xfrm>
            <a:prstGeom prst="roundRect">
              <a:avLst/>
            </a:prstGeom>
            <a:solidFill>
              <a:srgbClr val="BD840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3910558" y="2119543"/>
              <a:ext cx="872655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 Black"/>
                  <a:cs typeface="Arial Black"/>
                </a:rPr>
                <a:t>Livestock</a:t>
              </a:r>
              <a:br>
                <a:rPr lang="en-US" sz="900" dirty="0" smtClean="0">
                  <a:latin typeface="Arial Black"/>
                  <a:cs typeface="Arial Black"/>
                </a:rPr>
              </a:br>
              <a:r>
                <a:rPr lang="en-US" sz="900" dirty="0" smtClean="0">
                  <a:latin typeface="Arial Black"/>
                  <a:cs typeface="Arial Black"/>
                </a:rPr>
                <a:t>Production</a:t>
              </a:r>
            </a:p>
            <a:p>
              <a:r>
                <a:rPr lang="en-US" sz="900" dirty="0" smtClean="0">
                  <a:latin typeface="Arial Black"/>
                  <a:cs typeface="Arial Black"/>
                </a:rPr>
                <a:t>(7.27 </a:t>
              </a:r>
              <a:r>
                <a:rPr lang="en-US" sz="900" dirty="0" err="1" smtClean="0">
                  <a:latin typeface="Arial Black"/>
                  <a:cs typeface="Arial Black"/>
                </a:rPr>
                <a:t>Gt</a:t>
              </a:r>
              <a:r>
                <a:rPr lang="en-US" sz="900" dirty="0" smtClean="0">
                  <a:latin typeface="Arial Black"/>
                  <a:cs typeface="Arial Black"/>
                </a:rPr>
                <a:t>)</a:t>
              </a:r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3871053" y="3638494"/>
            <a:ext cx="1463040" cy="539496"/>
            <a:chOff x="3871053" y="3502080"/>
            <a:chExt cx="1463040" cy="539496"/>
          </a:xfrm>
        </p:grpSpPr>
        <p:sp>
          <p:nvSpPr>
            <p:cNvPr id="186" name="Rounded Rectangle 185"/>
            <p:cNvSpPr/>
            <p:nvPr/>
          </p:nvSpPr>
          <p:spPr>
            <a:xfrm>
              <a:off x="3871053" y="3502080"/>
              <a:ext cx="1463040" cy="539496"/>
            </a:xfrm>
            <a:prstGeom prst="roundRect">
              <a:avLst/>
            </a:prstGeom>
            <a:solidFill>
              <a:srgbClr val="8589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3910558" y="3533745"/>
              <a:ext cx="872655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 Black"/>
                  <a:cs typeface="Arial Black"/>
                </a:rPr>
                <a:t>Food</a:t>
              </a:r>
              <a:br>
                <a:rPr lang="en-US" sz="900" dirty="0" smtClean="0">
                  <a:latin typeface="Arial Black"/>
                  <a:cs typeface="Arial Black"/>
                </a:rPr>
              </a:br>
              <a:r>
                <a:rPr lang="en-US" sz="900" dirty="0" smtClean="0">
                  <a:latin typeface="Arial Black"/>
                  <a:cs typeface="Arial Black"/>
                </a:rPr>
                <a:t>Production</a:t>
              </a:r>
            </a:p>
            <a:p>
              <a:r>
                <a:rPr lang="en-US" sz="900" dirty="0" smtClean="0">
                  <a:latin typeface="Arial Black"/>
                  <a:cs typeface="Arial Black"/>
                </a:rPr>
                <a:t>(1.78 </a:t>
              </a:r>
              <a:r>
                <a:rPr lang="en-US" sz="900" dirty="0" err="1" smtClean="0">
                  <a:latin typeface="Arial Black"/>
                  <a:cs typeface="Arial Black"/>
                </a:rPr>
                <a:t>Gt</a:t>
              </a:r>
              <a:r>
                <a:rPr lang="en-US" sz="900" dirty="0" smtClean="0">
                  <a:latin typeface="Arial Black"/>
                  <a:cs typeface="Arial Black"/>
                </a:rPr>
                <a:t>)</a:t>
              </a:r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3871053" y="4352946"/>
            <a:ext cx="1463040" cy="621792"/>
            <a:chOff x="3874737" y="4089328"/>
            <a:chExt cx="1463040" cy="621792"/>
          </a:xfrm>
        </p:grpSpPr>
        <p:sp>
          <p:nvSpPr>
            <p:cNvPr id="188" name="Rounded Rectangle 187"/>
            <p:cNvSpPr/>
            <p:nvPr/>
          </p:nvSpPr>
          <p:spPr>
            <a:xfrm>
              <a:off x="3874737" y="4089328"/>
              <a:ext cx="1463040" cy="621792"/>
            </a:xfrm>
            <a:prstGeom prst="roundRect">
              <a:avLst/>
            </a:prstGeom>
            <a:solidFill>
              <a:srgbClr val="7FC84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3914242" y="4120993"/>
              <a:ext cx="872655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>
                  <a:latin typeface="Arial Black"/>
                  <a:cs typeface="Arial Black"/>
                </a:rPr>
                <a:t>BioEnergy</a:t>
              </a:r>
              <a:r>
                <a:rPr lang="en-US" sz="900" dirty="0" smtClean="0">
                  <a:latin typeface="Arial Black"/>
                  <a:cs typeface="Arial Black"/>
                </a:rPr>
                <a:t/>
              </a:r>
              <a:br>
                <a:rPr lang="en-US" sz="900" dirty="0" smtClean="0">
                  <a:latin typeface="Arial Black"/>
                  <a:cs typeface="Arial Black"/>
                </a:rPr>
              </a:br>
              <a:r>
                <a:rPr lang="en-US" sz="900" dirty="0" smtClean="0">
                  <a:latin typeface="Arial Black"/>
                  <a:cs typeface="Arial Black"/>
                </a:rPr>
                <a:t>Production</a:t>
              </a:r>
            </a:p>
            <a:p>
              <a:r>
                <a:rPr lang="en-US" sz="900" dirty="0" smtClean="0">
                  <a:latin typeface="Arial Black"/>
                  <a:cs typeface="Arial Black"/>
                </a:rPr>
                <a:t>(2.04 </a:t>
              </a:r>
              <a:r>
                <a:rPr lang="en-US" sz="900" dirty="0" err="1" smtClean="0">
                  <a:latin typeface="Arial Black"/>
                  <a:cs typeface="Arial Black"/>
                </a:rPr>
                <a:t>Gt</a:t>
              </a:r>
              <a:r>
                <a:rPr lang="en-US" sz="900" dirty="0" smtClean="0">
                  <a:latin typeface="Arial Black"/>
                  <a:cs typeface="Arial Black"/>
                </a:rPr>
                <a:t>)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3871053" y="5149693"/>
            <a:ext cx="1463040" cy="468715"/>
            <a:chOff x="3874737" y="4705193"/>
            <a:chExt cx="1463040" cy="468715"/>
          </a:xfrm>
        </p:grpSpPr>
        <p:sp>
          <p:nvSpPr>
            <p:cNvPr id="190" name="Rounded Rectangle 189"/>
            <p:cNvSpPr/>
            <p:nvPr/>
          </p:nvSpPr>
          <p:spPr>
            <a:xfrm>
              <a:off x="3874737" y="4762428"/>
              <a:ext cx="1463040" cy="41148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3914242" y="4705193"/>
              <a:ext cx="819399" cy="411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 Black"/>
                  <a:cs typeface="Arial Black"/>
                </a:rPr>
                <a:t>Other</a:t>
              </a:r>
              <a:br>
                <a:rPr lang="en-US" sz="900" dirty="0" smtClean="0">
                  <a:latin typeface="Arial Black"/>
                  <a:cs typeface="Arial Black"/>
                </a:rPr>
              </a:br>
              <a:r>
                <a:rPr lang="en-US" sz="900" dirty="0" smtClean="0">
                  <a:latin typeface="Arial Black"/>
                  <a:cs typeface="Arial Black"/>
                </a:rPr>
                <a:t>Industries</a:t>
              </a:r>
            </a:p>
            <a:p>
              <a:r>
                <a:rPr lang="en-US" sz="900" dirty="0" smtClean="0">
                  <a:latin typeface="Arial Black"/>
                  <a:cs typeface="Arial Black"/>
                </a:rPr>
                <a:t>(1.36 </a:t>
              </a:r>
              <a:r>
                <a:rPr lang="en-US" sz="900" dirty="0" err="1" smtClean="0">
                  <a:latin typeface="Arial Black"/>
                  <a:cs typeface="Arial Black"/>
                </a:rPr>
                <a:t>Gt</a:t>
              </a:r>
              <a:r>
                <a:rPr lang="en-US" sz="900" dirty="0" smtClean="0">
                  <a:latin typeface="Arial Black"/>
                  <a:cs typeface="Arial Black"/>
                </a:rPr>
                <a:t>)</a:t>
              </a:r>
            </a:p>
          </p:txBody>
        </p:sp>
      </p:grpSp>
      <p:grpSp>
        <p:nvGrpSpPr>
          <p:cNvPr id="199" name="Group 198"/>
          <p:cNvGrpSpPr/>
          <p:nvPr/>
        </p:nvGrpSpPr>
        <p:grpSpPr>
          <a:xfrm>
            <a:off x="6765203" y="3617407"/>
            <a:ext cx="1463040" cy="507831"/>
            <a:chOff x="3871053" y="3482945"/>
            <a:chExt cx="1463040" cy="507831"/>
          </a:xfrm>
        </p:grpSpPr>
        <p:sp>
          <p:nvSpPr>
            <p:cNvPr id="200" name="Rounded Rectangle 199"/>
            <p:cNvSpPr/>
            <p:nvPr/>
          </p:nvSpPr>
          <p:spPr>
            <a:xfrm>
              <a:off x="3871053" y="3502080"/>
              <a:ext cx="1463040" cy="466344"/>
            </a:xfrm>
            <a:prstGeom prst="roundRect">
              <a:avLst/>
            </a:prstGeom>
            <a:solidFill>
              <a:srgbClr val="8589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3910558" y="3482945"/>
              <a:ext cx="729737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 Black"/>
                  <a:cs typeface="Arial Black"/>
                </a:rPr>
                <a:t>Food</a:t>
              </a:r>
              <a:br>
                <a:rPr lang="en-US" sz="900" dirty="0" smtClean="0">
                  <a:latin typeface="Arial Black"/>
                  <a:cs typeface="Arial Black"/>
                </a:rPr>
              </a:br>
              <a:r>
                <a:rPr lang="en-US" sz="900" dirty="0" smtClean="0">
                  <a:latin typeface="Arial Black"/>
                  <a:cs typeface="Arial Black"/>
                </a:rPr>
                <a:t>Intake</a:t>
              </a:r>
            </a:p>
            <a:p>
              <a:r>
                <a:rPr lang="en-US" sz="900" dirty="0" smtClean="0">
                  <a:latin typeface="Arial Black"/>
                  <a:cs typeface="Arial Black"/>
                </a:rPr>
                <a:t>(1.54 </a:t>
              </a:r>
              <a:r>
                <a:rPr lang="en-US" sz="900" dirty="0" err="1" smtClean="0">
                  <a:latin typeface="Arial Black"/>
                  <a:cs typeface="Arial Black"/>
                </a:rPr>
                <a:t>Gt</a:t>
              </a:r>
              <a:r>
                <a:rPr lang="en-US" sz="900" dirty="0" smtClean="0">
                  <a:latin typeface="Arial Black"/>
                  <a:cs typeface="Arial Black"/>
                </a:rPr>
                <a:t>)</a:t>
              </a:r>
            </a:p>
          </p:txBody>
        </p:sp>
      </p:grpSp>
      <p:grpSp>
        <p:nvGrpSpPr>
          <p:cNvPr id="204" name="Group 203"/>
          <p:cNvGrpSpPr/>
          <p:nvPr/>
        </p:nvGrpSpPr>
        <p:grpSpPr>
          <a:xfrm>
            <a:off x="6765203" y="4339608"/>
            <a:ext cx="1463040" cy="621792"/>
            <a:chOff x="3874737" y="4089328"/>
            <a:chExt cx="1463040" cy="621792"/>
          </a:xfrm>
        </p:grpSpPr>
        <p:sp>
          <p:nvSpPr>
            <p:cNvPr id="205" name="Rounded Rectangle 204"/>
            <p:cNvSpPr/>
            <p:nvPr/>
          </p:nvSpPr>
          <p:spPr>
            <a:xfrm>
              <a:off x="3874737" y="4089328"/>
              <a:ext cx="1463040" cy="621792"/>
            </a:xfrm>
            <a:prstGeom prst="roundRect">
              <a:avLst/>
            </a:prstGeom>
            <a:solidFill>
              <a:srgbClr val="7FC84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3914242" y="4120993"/>
              <a:ext cx="83072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>
                  <a:latin typeface="Arial Black"/>
                  <a:cs typeface="Arial Black"/>
                </a:rPr>
                <a:t>BioEnergy</a:t>
              </a:r>
              <a:r>
                <a:rPr lang="en-US" sz="900" dirty="0" smtClean="0">
                  <a:latin typeface="Arial Black"/>
                  <a:cs typeface="Arial Black"/>
                </a:rPr>
                <a:t/>
              </a:r>
              <a:br>
                <a:rPr lang="en-US" sz="900" dirty="0" smtClean="0">
                  <a:latin typeface="Arial Black"/>
                  <a:cs typeface="Arial Black"/>
                </a:rPr>
              </a:br>
              <a:r>
                <a:rPr lang="en-US" sz="900" dirty="0" smtClean="0">
                  <a:latin typeface="Arial Black"/>
                  <a:cs typeface="Arial Black"/>
                </a:rPr>
                <a:t>Used</a:t>
              </a:r>
            </a:p>
            <a:p>
              <a:r>
                <a:rPr lang="en-US" sz="900" dirty="0" smtClean="0">
                  <a:latin typeface="Arial Black"/>
                  <a:cs typeface="Arial Black"/>
                </a:rPr>
                <a:t>(2.04 </a:t>
              </a:r>
              <a:r>
                <a:rPr lang="en-US" sz="900" dirty="0" err="1" smtClean="0">
                  <a:latin typeface="Arial Black"/>
                  <a:cs typeface="Arial Black"/>
                </a:rPr>
                <a:t>Gt</a:t>
              </a:r>
              <a:r>
                <a:rPr lang="en-US" sz="900" dirty="0" smtClean="0">
                  <a:latin typeface="Arial Black"/>
                  <a:cs typeface="Arial Black"/>
                </a:rPr>
                <a:t>)</a:t>
              </a:r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6765203" y="5175770"/>
            <a:ext cx="1463040" cy="417915"/>
            <a:chOff x="3874737" y="4755993"/>
            <a:chExt cx="1463040" cy="417915"/>
          </a:xfrm>
        </p:grpSpPr>
        <p:sp>
          <p:nvSpPr>
            <p:cNvPr id="211" name="Rounded Rectangle 210"/>
            <p:cNvSpPr/>
            <p:nvPr/>
          </p:nvSpPr>
          <p:spPr>
            <a:xfrm>
              <a:off x="3874737" y="4762428"/>
              <a:ext cx="1463040" cy="41148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3914242" y="4755993"/>
              <a:ext cx="772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 Black"/>
                  <a:cs typeface="Arial Black"/>
                </a:rPr>
                <a:t>Materials</a:t>
              </a:r>
            </a:p>
            <a:p>
              <a:r>
                <a:rPr lang="en-US" sz="900" dirty="0" smtClean="0">
                  <a:latin typeface="Arial Black"/>
                  <a:cs typeface="Arial Black"/>
                </a:rPr>
                <a:t>(0.99 </a:t>
              </a:r>
              <a:r>
                <a:rPr lang="en-US" sz="900" dirty="0" err="1" smtClean="0">
                  <a:latin typeface="Arial Black"/>
                  <a:cs typeface="Arial Black"/>
                </a:rPr>
                <a:t>Gt</a:t>
              </a:r>
              <a:r>
                <a:rPr lang="en-US" sz="900" dirty="0" smtClean="0">
                  <a:latin typeface="Arial Black"/>
                  <a:cs typeface="Arial Black"/>
                </a:rPr>
                <a:t>)</a:t>
              </a:r>
            </a:p>
          </p:txBody>
        </p:sp>
      </p:grpSp>
      <p:cxnSp>
        <p:nvCxnSpPr>
          <p:cNvPr id="214" name="Straight Arrow Connector 213"/>
          <p:cNvCxnSpPr/>
          <p:nvPr/>
        </p:nvCxnSpPr>
        <p:spPr>
          <a:xfrm>
            <a:off x="5334093" y="3836186"/>
            <a:ext cx="1431110" cy="1588"/>
          </a:xfrm>
          <a:prstGeom prst="straightConnector1">
            <a:avLst/>
          </a:prstGeom>
          <a:ln w="63500" cap="flat" cmpd="sng" algn="ctr">
            <a:solidFill>
              <a:srgbClr val="3AD6D2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214"/>
          <p:cNvCxnSpPr/>
          <p:nvPr/>
        </p:nvCxnSpPr>
        <p:spPr>
          <a:xfrm>
            <a:off x="5346793" y="4648986"/>
            <a:ext cx="1431110" cy="1588"/>
          </a:xfrm>
          <a:prstGeom prst="straightConnector1">
            <a:avLst/>
          </a:prstGeom>
          <a:ln w="63500" cap="flat" cmpd="sng" algn="ctr">
            <a:solidFill>
              <a:srgbClr val="3AD6D2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/>
          <p:cNvCxnSpPr/>
          <p:nvPr/>
        </p:nvCxnSpPr>
        <p:spPr>
          <a:xfrm>
            <a:off x="5334093" y="5322086"/>
            <a:ext cx="1431110" cy="1588"/>
          </a:xfrm>
          <a:prstGeom prst="straightConnector1">
            <a:avLst/>
          </a:prstGeom>
          <a:ln w="63500" cap="flat" cmpd="sng" algn="ctr">
            <a:solidFill>
              <a:srgbClr val="3AD6D2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4" name="Group 223"/>
          <p:cNvGrpSpPr/>
          <p:nvPr/>
        </p:nvGrpSpPr>
        <p:grpSpPr>
          <a:xfrm>
            <a:off x="6135596" y="3883827"/>
            <a:ext cx="631012" cy="230832"/>
            <a:chOff x="6135596" y="3642527"/>
            <a:chExt cx="631012" cy="230832"/>
          </a:xfrm>
        </p:grpSpPr>
        <p:cxnSp>
          <p:nvCxnSpPr>
            <p:cNvPr id="217" name="Straight Arrow Connector 216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rgbClr val="E8CA2B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0" name="TextBox 219"/>
            <p:cNvSpPr txBox="1"/>
            <p:nvPr/>
          </p:nvSpPr>
          <p:spPr>
            <a:xfrm>
              <a:off x="6135596" y="3642527"/>
              <a:ext cx="4092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0.26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sp>
        <p:nvSpPr>
          <p:cNvPr id="221" name="TextBox 220"/>
          <p:cNvSpPr txBox="1"/>
          <p:nvPr/>
        </p:nvSpPr>
        <p:spPr>
          <a:xfrm>
            <a:off x="5830796" y="3591727"/>
            <a:ext cx="4092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1.28</a:t>
            </a:r>
            <a:endParaRPr lang="en-US" sz="900" baseline="30000" dirty="0" smtClean="0">
              <a:latin typeface="Arial"/>
              <a:cs typeface="Arial"/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5830796" y="4429927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2.04</a:t>
            </a:r>
            <a:endParaRPr lang="en-US" sz="900" baseline="30000" dirty="0" smtClean="0">
              <a:latin typeface="Arial"/>
              <a:cs typeface="Arial"/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5843496" y="5103027"/>
            <a:ext cx="4092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0.99</a:t>
            </a:r>
            <a:endParaRPr lang="en-US" sz="900" baseline="30000" dirty="0" smtClean="0">
              <a:latin typeface="Arial"/>
              <a:cs typeface="Arial"/>
            </a:endParaRPr>
          </a:p>
        </p:txBody>
      </p:sp>
      <p:grpSp>
        <p:nvGrpSpPr>
          <p:cNvPr id="225" name="Group 224"/>
          <p:cNvGrpSpPr/>
          <p:nvPr/>
        </p:nvGrpSpPr>
        <p:grpSpPr>
          <a:xfrm>
            <a:off x="8139343" y="3666339"/>
            <a:ext cx="409299" cy="234935"/>
            <a:chOff x="6364196" y="3540927"/>
            <a:chExt cx="409299" cy="234935"/>
          </a:xfrm>
        </p:grpSpPr>
        <p:cxnSp>
          <p:nvCxnSpPr>
            <p:cNvPr id="228" name="Straight Arrow Connector 227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9" name="TextBox 228"/>
            <p:cNvSpPr txBox="1"/>
            <p:nvPr/>
          </p:nvSpPr>
          <p:spPr>
            <a:xfrm>
              <a:off x="6364196" y="3540927"/>
              <a:ext cx="4092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0.61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grpSp>
        <p:nvGrpSpPr>
          <p:cNvPr id="233" name="Group 232"/>
          <p:cNvGrpSpPr/>
          <p:nvPr/>
        </p:nvGrpSpPr>
        <p:grpSpPr>
          <a:xfrm>
            <a:off x="8152043" y="5152239"/>
            <a:ext cx="409299" cy="234935"/>
            <a:chOff x="6364196" y="3540927"/>
            <a:chExt cx="409299" cy="234935"/>
          </a:xfrm>
        </p:grpSpPr>
        <p:cxnSp>
          <p:nvCxnSpPr>
            <p:cNvPr id="234" name="Straight Arrow Connector 233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5" name="TextBox 234"/>
            <p:cNvSpPr txBox="1"/>
            <p:nvPr/>
          </p:nvSpPr>
          <p:spPr>
            <a:xfrm>
              <a:off x="6364196" y="3540927"/>
              <a:ext cx="4092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0.23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grpSp>
        <p:nvGrpSpPr>
          <p:cNvPr id="236" name="Group 235"/>
          <p:cNvGrpSpPr/>
          <p:nvPr/>
        </p:nvGrpSpPr>
        <p:grpSpPr>
          <a:xfrm>
            <a:off x="5335747" y="5375152"/>
            <a:ext cx="616666" cy="230832"/>
            <a:chOff x="6461629" y="3655227"/>
            <a:chExt cx="616666" cy="230832"/>
          </a:xfrm>
        </p:grpSpPr>
        <p:cxnSp>
          <p:nvCxnSpPr>
            <p:cNvPr id="237" name="Straight Arrow Connector 236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TextBox 237"/>
            <p:cNvSpPr txBox="1"/>
            <p:nvPr/>
          </p:nvSpPr>
          <p:spPr>
            <a:xfrm>
              <a:off x="6668996" y="3655227"/>
              <a:ext cx="4092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0.37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5323047" y="3901952"/>
            <a:ext cx="603966" cy="230832"/>
            <a:chOff x="6461629" y="3655227"/>
            <a:chExt cx="603966" cy="230832"/>
          </a:xfrm>
        </p:grpSpPr>
        <p:cxnSp>
          <p:nvCxnSpPr>
            <p:cNvPr id="240" name="Straight Arrow Connector 239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1" name="TextBox 240"/>
            <p:cNvSpPr txBox="1"/>
            <p:nvPr/>
          </p:nvSpPr>
          <p:spPr>
            <a:xfrm>
              <a:off x="6656296" y="3655227"/>
              <a:ext cx="4092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0.50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grpSp>
        <p:nvGrpSpPr>
          <p:cNvPr id="242" name="Group 241"/>
          <p:cNvGrpSpPr/>
          <p:nvPr/>
        </p:nvGrpSpPr>
        <p:grpSpPr>
          <a:xfrm>
            <a:off x="5335747" y="2060452"/>
            <a:ext cx="629366" cy="230832"/>
            <a:chOff x="6461629" y="3655227"/>
            <a:chExt cx="629366" cy="230832"/>
          </a:xfrm>
        </p:grpSpPr>
        <p:cxnSp>
          <p:nvCxnSpPr>
            <p:cNvPr id="244" name="Straight Arrow Connector 243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5" name="TextBox 244"/>
            <p:cNvSpPr txBox="1"/>
            <p:nvPr/>
          </p:nvSpPr>
          <p:spPr>
            <a:xfrm>
              <a:off x="6681696" y="3655227"/>
              <a:ext cx="4092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2.18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grpSp>
        <p:nvGrpSpPr>
          <p:cNvPr id="253" name="Group 252"/>
          <p:cNvGrpSpPr/>
          <p:nvPr/>
        </p:nvGrpSpPr>
        <p:grpSpPr>
          <a:xfrm>
            <a:off x="3255720" y="2298584"/>
            <a:ext cx="631012" cy="230832"/>
            <a:chOff x="6135596" y="3655227"/>
            <a:chExt cx="631012" cy="230832"/>
          </a:xfrm>
        </p:grpSpPr>
        <p:cxnSp>
          <p:nvCxnSpPr>
            <p:cNvPr id="254" name="Straight Arrow Connector 253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rgbClr val="E8CA2B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5" name="TextBox 254"/>
            <p:cNvSpPr txBox="1"/>
            <p:nvPr/>
          </p:nvSpPr>
          <p:spPr>
            <a:xfrm>
              <a:off x="6135596" y="3655227"/>
              <a:ext cx="41549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3.14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grpSp>
        <p:nvGrpSpPr>
          <p:cNvPr id="256" name="Group 255"/>
          <p:cNvGrpSpPr/>
          <p:nvPr/>
        </p:nvGrpSpPr>
        <p:grpSpPr>
          <a:xfrm>
            <a:off x="317661" y="5217895"/>
            <a:ext cx="669112" cy="230832"/>
            <a:chOff x="6097496" y="3642527"/>
            <a:chExt cx="669112" cy="230832"/>
          </a:xfrm>
        </p:grpSpPr>
        <p:cxnSp>
          <p:nvCxnSpPr>
            <p:cNvPr id="269" name="Straight Arrow Connector 268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0" name="TextBox 269"/>
            <p:cNvSpPr txBox="1"/>
            <p:nvPr/>
          </p:nvSpPr>
          <p:spPr>
            <a:xfrm>
              <a:off x="6097496" y="3642527"/>
              <a:ext cx="4413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 4.02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grpSp>
        <p:nvGrpSpPr>
          <p:cNvPr id="273" name="Group 272"/>
          <p:cNvGrpSpPr/>
          <p:nvPr/>
        </p:nvGrpSpPr>
        <p:grpSpPr>
          <a:xfrm>
            <a:off x="3248833" y="2543031"/>
            <a:ext cx="643712" cy="230832"/>
            <a:chOff x="6122896" y="3642527"/>
            <a:chExt cx="643712" cy="230832"/>
          </a:xfrm>
        </p:grpSpPr>
        <p:cxnSp>
          <p:nvCxnSpPr>
            <p:cNvPr id="284" name="Straight Arrow Connector 283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5" name="TextBox 284"/>
            <p:cNvSpPr txBox="1"/>
            <p:nvPr/>
          </p:nvSpPr>
          <p:spPr>
            <a:xfrm>
              <a:off x="6122896" y="3642527"/>
              <a:ext cx="4092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0.26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grpSp>
        <p:nvGrpSpPr>
          <p:cNvPr id="290" name="Group 289"/>
          <p:cNvGrpSpPr/>
          <p:nvPr/>
        </p:nvGrpSpPr>
        <p:grpSpPr>
          <a:xfrm>
            <a:off x="3272866" y="3638424"/>
            <a:ext cx="605612" cy="230832"/>
            <a:chOff x="6160996" y="3642527"/>
            <a:chExt cx="605612" cy="230832"/>
          </a:xfrm>
        </p:grpSpPr>
        <p:cxnSp>
          <p:nvCxnSpPr>
            <p:cNvPr id="295" name="Straight Arrow Connector 294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rgbClr val="E8CA2B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0" name="TextBox 309"/>
            <p:cNvSpPr txBox="1"/>
            <p:nvPr/>
          </p:nvSpPr>
          <p:spPr>
            <a:xfrm>
              <a:off x="6160996" y="3642527"/>
              <a:ext cx="4092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1.52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grpSp>
        <p:nvGrpSpPr>
          <p:cNvPr id="332" name="Group 331"/>
          <p:cNvGrpSpPr/>
          <p:nvPr/>
        </p:nvGrpSpPr>
        <p:grpSpPr>
          <a:xfrm>
            <a:off x="3208938" y="4620608"/>
            <a:ext cx="656412" cy="230832"/>
            <a:chOff x="6110196" y="3655227"/>
            <a:chExt cx="656412" cy="230832"/>
          </a:xfrm>
        </p:grpSpPr>
        <p:cxnSp>
          <p:nvCxnSpPr>
            <p:cNvPr id="333" name="Straight Arrow Connector 332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TextBox 333"/>
            <p:cNvSpPr txBox="1"/>
            <p:nvPr/>
          </p:nvSpPr>
          <p:spPr>
            <a:xfrm>
              <a:off x="6110196" y="3655227"/>
              <a:ext cx="4092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0.28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grpSp>
        <p:nvGrpSpPr>
          <p:cNvPr id="335" name="Group 334"/>
          <p:cNvGrpSpPr/>
          <p:nvPr/>
        </p:nvGrpSpPr>
        <p:grpSpPr>
          <a:xfrm>
            <a:off x="3208938" y="4768724"/>
            <a:ext cx="656412" cy="230832"/>
            <a:chOff x="6110196" y="3642527"/>
            <a:chExt cx="656412" cy="230832"/>
          </a:xfrm>
        </p:grpSpPr>
        <p:cxnSp>
          <p:nvCxnSpPr>
            <p:cNvPr id="336" name="Straight Arrow Connector 335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rgbClr val="E8CA2B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8" name="TextBox 337"/>
            <p:cNvSpPr txBox="1"/>
            <p:nvPr/>
          </p:nvSpPr>
          <p:spPr>
            <a:xfrm>
              <a:off x="6110196" y="3642527"/>
              <a:ext cx="41549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0.14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cxnSp>
        <p:nvCxnSpPr>
          <p:cNvPr id="344" name="Straight Connector 343"/>
          <p:cNvCxnSpPr/>
          <p:nvPr/>
        </p:nvCxnSpPr>
        <p:spPr>
          <a:xfrm rot="5400000">
            <a:off x="1610559" y="4476072"/>
            <a:ext cx="1749638" cy="6352"/>
          </a:xfrm>
          <a:prstGeom prst="line">
            <a:avLst/>
          </a:prstGeom>
          <a:ln>
            <a:solidFill>
              <a:srgbClr val="2552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/>
          <p:cNvCxnSpPr/>
          <p:nvPr/>
        </p:nvCxnSpPr>
        <p:spPr>
          <a:xfrm>
            <a:off x="2427317" y="5346131"/>
            <a:ext cx="61234" cy="1588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/>
          <p:cNvCxnSpPr/>
          <p:nvPr/>
        </p:nvCxnSpPr>
        <p:spPr>
          <a:xfrm>
            <a:off x="2427317" y="4812731"/>
            <a:ext cx="61234" cy="1588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9" name="Straight Connector 348"/>
          <p:cNvCxnSpPr/>
          <p:nvPr/>
        </p:nvCxnSpPr>
        <p:spPr>
          <a:xfrm>
            <a:off x="2433667" y="3618931"/>
            <a:ext cx="61234" cy="1588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1" name="Group 360"/>
          <p:cNvGrpSpPr/>
          <p:nvPr/>
        </p:nvGrpSpPr>
        <p:grpSpPr>
          <a:xfrm>
            <a:off x="2497894" y="3749843"/>
            <a:ext cx="610633" cy="230832"/>
            <a:chOff x="6461629" y="3655224"/>
            <a:chExt cx="610633" cy="230836"/>
          </a:xfrm>
        </p:grpSpPr>
        <p:cxnSp>
          <p:nvCxnSpPr>
            <p:cNvPr id="362" name="Straight Arrow Connector 361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3" name="TextBox 362"/>
            <p:cNvSpPr txBox="1"/>
            <p:nvPr/>
          </p:nvSpPr>
          <p:spPr>
            <a:xfrm>
              <a:off x="6630896" y="3655224"/>
              <a:ext cx="441366" cy="2308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 0.43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grpSp>
        <p:nvGrpSpPr>
          <p:cNvPr id="364" name="Group 363"/>
          <p:cNvGrpSpPr/>
          <p:nvPr/>
        </p:nvGrpSpPr>
        <p:grpSpPr>
          <a:xfrm>
            <a:off x="3183538" y="4472493"/>
            <a:ext cx="681812" cy="230832"/>
            <a:chOff x="6084796" y="3642524"/>
            <a:chExt cx="681812" cy="230836"/>
          </a:xfrm>
        </p:grpSpPr>
        <p:cxnSp>
          <p:nvCxnSpPr>
            <p:cNvPr id="365" name="Straight Arrow Connector 364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6" name="TextBox 365"/>
            <p:cNvSpPr txBox="1"/>
            <p:nvPr/>
          </p:nvSpPr>
          <p:spPr>
            <a:xfrm>
              <a:off x="6084796" y="3642524"/>
              <a:ext cx="441366" cy="2308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 0.43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grpSp>
        <p:nvGrpSpPr>
          <p:cNvPr id="370" name="Group 369"/>
          <p:cNvGrpSpPr/>
          <p:nvPr/>
        </p:nvGrpSpPr>
        <p:grpSpPr>
          <a:xfrm>
            <a:off x="3183538" y="4324378"/>
            <a:ext cx="681812" cy="230832"/>
            <a:chOff x="6084796" y="3642524"/>
            <a:chExt cx="681812" cy="230836"/>
          </a:xfrm>
        </p:grpSpPr>
        <p:cxnSp>
          <p:nvCxnSpPr>
            <p:cNvPr id="371" name="Straight Arrow Connector 370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rgbClr val="7FC845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2" name="TextBox 371"/>
            <p:cNvSpPr txBox="1"/>
            <p:nvPr/>
          </p:nvSpPr>
          <p:spPr>
            <a:xfrm>
              <a:off x="6084796" y="3642524"/>
              <a:ext cx="441366" cy="2308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 1.19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grpSp>
        <p:nvGrpSpPr>
          <p:cNvPr id="373" name="Group 372"/>
          <p:cNvGrpSpPr/>
          <p:nvPr/>
        </p:nvGrpSpPr>
        <p:grpSpPr>
          <a:xfrm>
            <a:off x="3248833" y="3914631"/>
            <a:ext cx="631012" cy="230832"/>
            <a:chOff x="6135596" y="3642527"/>
            <a:chExt cx="631012" cy="230832"/>
          </a:xfrm>
        </p:grpSpPr>
        <p:cxnSp>
          <p:nvCxnSpPr>
            <p:cNvPr id="374" name="Straight Arrow Connector 373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5" name="TextBox 374"/>
            <p:cNvSpPr txBox="1"/>
            <p:nvPr/>
          </p:nvSpPr>
          <p:spPr>
            <a:xfrm>
              <a:off x="6135596" y="3642527"/>
              <a:ext cx="4092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0.26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grpSp>
        <p:nvGrpSpPr>
          <p:cNvPr id="376" name="Group 375"/>
          <p:cNvGrpSpPr/>
          <p:nvPr/>
        </p:nvGrpSpPr>
        <p:grpSpPr>
          <a:xfrm>
            <a:off x="3247466" y="5302124"/>
            <a:ext cx="656412" cy="230832"/>
            <a:chOff x="6110196" y="3642527"/>
            <a:chExt cx="656412" cy="230832"/>
          </a:xfrm>
        </p:grpSpPr>
        <p:cxnSp>
          <p:nvCxnSpPr>
            <p:cNvPr id="377" name="Straight Arrow Connector 376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rgbClr val="E8CA2B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8" name="TextBox 377"/>
            <p:cNvSpPr txBox="1"/>
            <p:nvPr/>
          </p:nvSpPr>
          <p:spPr>
            <a:xfrm>
              <a:off x="6110196" y="3642527"/>
              <a:ext cx="4092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0.47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grpSp>
        <p:nvGrpSpPr>
          <p:cNvPr id="379" name="Group 378"/>
          <p:cNvGrpSpPr/>
          <p:nvPr/>
        </p:nvGrpSpPr>
        <p:grpSpPr>
          <a:xfrm>
            <a:off x="5335747" y="2520175"/>
            <a:ext cx="635565" cy="230832"/>
            <a:chOff x="6461629" y="3642527"/>
            <a:chExt cx="635565" cy="230832"/>
          </a:xfrm>
        </p:grpSpPr>
        <p:cxnSp>
          <p:nvCxnSpPr>
            <p:cNvPr id="380" name="Straight Arrow Connector 379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1" name="TextBox 380"/>
            <p:cNvSpPr txBox="1"/>
            <p:nvPr/>
          </p:nvSpPr>
          <p:spPr>
            <a:xfrm>
              <a:off x="6681696" y="3642527"/>
              <a:ext cx="41549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0.14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grpSp>
        <p:nvGrpSpPr>
          <p:cNvPr id="382" name="Group 381"/>
          <p:cNvGrpSpPr/>
          <p:nvPr/>
        </p:nvGrpSpPr>
        <p:grpSpPr>
          <a:xfrm>
            <a:off x="3236133" y="5451331"/>
            <a:ext cx="643712" cy="230832"/>
            <a:chOff x="6122896" y="3655227"/>
            <a:chExt cx="643712" cy="230832"/>
          </a:xfrm>
        </p:grpSpPr>
        <p:cxnSp>
          <p:nvCxnSpPr>
            <p:cNvPr id="383" name="Straight Arrow Connector 382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4" name="TextBox 383"/>
            <p:cNvSpPr txBox="1"/>
            <p:nvPr/>
          </p:nvSpPr>
          <p:spPr>
            <a:xfrm>
              <a:off x="6122896" y="3655227"/>
              <a:ext cx="41549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0.14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grpSp>
        <p:nvGrpSpPr>
          <p:cNvPr id="385" name="Group 384"/>
          <p:cNvGrpSpPr/>
          <p:nvPr/>
        </p:nvGrpSpPr>
        <p:grpSpPr>
          <a:xfrm>
            <a:off x="3208938" y="5149878"/>
            <a:ext cx="669112" cy="230832"/>
            <a:chOff x="6097496" y="3642524"/>
            <a:chExt cx="669112" cy="230836"/>
          </a:xfrm>
        </p:grpSpPr>
        <p:cxnSp>
          <p:nvCxnSpPr>
            <p:cNvPr id="386" name="Straight Arrow Connector 385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rgbClr val="7FC845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7" name="TextBox 386"/>
            <p:cNvSpPr txBox="1"/>
            <p:nvPr/>
          </p:nvSpPr>
          <p:spPr>
            <a:xfrm>
              <a:off x="6097496" y="3642524"/>
              <a:ext cx="441366" cy="2308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 0.75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grpSp>
        <p:nvGrpSpPr>
          <p:cNvPr id="388" name="Group 387"/>
          <p:cNvGrpSpPr/>
          <p:nvPr/>
        </p:nvGrpSpPr>
        <p:grpSpPr>
          <a:xfrm>
            <a:off x="2370894" y="2987843"/>
            <a:ext cx="648733" cy="230832"/>
            <a:chOff x="6461629" y="3655224"/>
            <a:chExt cx="648733" cy="230836"/>
          </a:xfrm>
        </p:grpSpPr>
        <p:cxnSp>
          <p:nvCxnSpPr>
            <p:cNvPr id="389" name="Straight Arrow Connector 388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0" name="TextBox 389"/>
            <p:cNvSpPr txBox="1"/>
            <p:nvPr/>
          </p:nvSpPr>
          <p:spPr>
            <a:xfrm>
              <a:off x="6668996" y="3655224"/>
              <a:ext cx="441366" cy="2308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 3.87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grpSp>
        <p:nvGrpSpPr>
          <p:cNvPr id="392" name="Group 391"/>
          <p:cNvGrpSpPr/>
          <p:nvPr/>
        </p:nvGrpSpPr>
        <p:grpSpPr>
          <a:xfrm>
            <a:off x="3255720" y="2044584"/>
            <a:ext cx="631012" cy="230832"/>
            <a:chOff x="6135596" y="3642527"/>
            <a:chExt cx="631012" cy="230832"/>
          </a:xfrm>
        </p:grpSpPr>
        <p:cxnSp>
          <p:nvCxnSpPr>
            <p:cNvPr id="393" name="Straight Arrow Connector 392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rgbClr val="0D0D0D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4" name="TextBox 393"/>
            <p:cNvSpPr txBox="1"/>
            <p:nvPr/>
          </p:nvSpPr>
          <p:spPr>
            <a:xfrm>
              <a:off x="6135596" y="3642527"/>
              <a:ext cx="4092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3.87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5335747" y="2291575"/>
            <a:ext cx="629366" cy="230832"/>
            <a:chOff x="6461629" y="3642527"/>
            <a:chExt cx="629366" cy="230832"/>
          </a:xfrm>
        </p:grpSpPr>
        <p:cxnSp>
          <p:nvCxnSpPr>
            <p:cNvPr id="168" name="Straight Arrow Connector 167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Box 168"/>
            <p:cNvSpPr txBox="1"/>
            <p:nvPr/>
          </p:nvSpPr>
          <p:spPr>
            <a:xfrm>
              <a:off x="6681696" y="3642527"/>
              <a:ext cx="4092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0.26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sp>
        <p:nvSpPr>
          <p:cNvPr id="171" name="Rounded Rectangle 170"/>
          <p:cNvSpPr/>
          <p:nvPr/>
        </p:nvSpPr>
        <p:spPr>
          <a:xfrm>
            <a:off x="949037" y="2409147"/>
            <a:ext cx="1463040" cy="1400203"/>
          </a:xfrm>
          <a:prstGeom prst="roundRect">
            <a:avLst/>
          </a:prstGeom>
          <a:solidFill>
            <a:srgbClr val="9FCA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72" name="TextBox 171"/>
          <p:cNvSpPr txBox="1"/>
          <p:nvPr/>
        </p:nvSpPr>
        <p:spPr>
          <a:xfrm>
            <a:off x="927405" y="2844231"/>
            <a:ext cx="667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 Black"/>
                <a:cs typeface="Arial Black"/>
              </a:rPr>
              <a:t>Grazing</a:t>
            </a:r>
            <a:br>
              <a:rPr lang="en-US" sz="900" dirty="0" smtClean="0">
                <a:latin typeface="Arial Black"/>
                <a:cs typeface="Arial Black"/>
              </a:rPr>
            </a:br>
            <a:r>
              <a:rPr lang="en-US" sz="900" dirty="0" smtClean="0">
                <a:latin typeface="Arial Black"/>
                <a:cs typeface="Arial Black"/>
              </a:rPr>
              <a:t>Land</a:t>
            </a:r>
            <a:br>
              <a:rPr lang="en-US" sz="900" dirty="0" smtClean="0">
                <a:latin typeface="Arial Black"/>
                <a:cs typeface="Arial Black"/>
              </a:rPr>
            </a:br>
            <a:r>
              <a:rPr lang="en-US" sz="900" dirty="0" smtClean="0">
                <a:latin typeface="Arial"/>
                <a:cs typeface="Arial"/>
              </a:rPr>
              <a:t>46</a:t>
            </a:r>
            <a:r>
              <a:rPr lang="en-US" sz="900" dirty="0" smtClean="0">
                <a:latin typeface="Arial"/>
                <a:cs typeface="Arial"/>
              </a:rPr>
              <a:t> </a:t>
            </a:r>
            <a:r>
              <a:rPr lang="en-US" sz="900" dirty="0" smtClean="0">
                <a:latin typeface="Arial"/>
                <a:cs typeface="Arial"/>
              </a:rPr>
              <a:t>MKm</a:t>
            </a:r>
            <a:r>
              <a:rPr lang="en-US" sz="900" baseline="30000" dirty="0" smtClean="0">
                <a:latin typeface="Arial"/>
                <a:cs typeface="Arial"/>
              </a:rPr>
              <a:t>2</a:t>
            </a:r>
          </a:p>
          <a:p>
            <a:endParaRPr lang="en-US" sz="900" dirty="0" smtClean="0">
              <a:latin typeface="Arial Black"/>
              <a:cs typeface="Arial Black"/>
            </a:endParaRPr>
          </a:p>
        </p:txBody>
      </p:sp>
      <p:sp>
        <p:nvSpPr>
          <p:cNvPr id="173" name="Rounded Rectangle 172"/>
          <p:cNvSpPr/>
          <p:nvPr/>
        </p:nvSpPr>
        <p:spPr>
          <a:xfrm>
            <a:off x="949037" y="3836128"/>
            <a:ext cx="1463040" cy="895714"/>
          </a:xfrm>
          <a:prstGeom prst="roundRect">
            <a:avLst/>
          </a:prstGeom>
          <a:solidFill>
            <a:srgbClr val="59A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74" name="TextBox 173"/>
          <p:cNvSpPr txBox="1"/>
          <p:nvPr/>
        </p:nvSpPr>
        <p:spPr>
          <a:xfrm>
            <a:off x="952805" y="4067501"/>
            <a:ext cx="71491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FFFF"/>
                </a:solidFill>
                <a:latin typeface="Arial Black"/>
                <a:cs typeface="Arial Black"/>
              </a:rPr>
              <a:t>Forestry</a:t>
            </a:r>
            <a:br>
              <a:rPr lang="en-US" sz="900" dirty="0" smtClean="0">
                <a:solidFill>
                  <a:srgbClr val="FFFFFF"/>
                </a:solidFill>
                <a:latin typeface="Arial Black"/>
                <a:cs typeface="Arial Black"/>
              </a:rPr>
            </a:br>
            <a:r>
              <a:rPr lang="en-US" sz="900" dirty="0" smtClean="0">
                <a:solidFill>
                  <a:srgbClr val="FFFFFF"/>
                </a:solidFill>
                <a:latin typeface="Arial"/>
                <a:cs typeface="Arial"/>
              </a:rPr>
              <a:t>30 MKm</a:t>
            </a:r>
            <a:r>
              <a:rPr lang="en-US" sz="900" baseline="30000" dirty="0" smtClean="0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  <a:p>
            <a:endParaRPr lang="en-US" sz="900" dirty="0" smtClean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grpSp>
        <p:nvGrpSpPr>
          <p:cNvPr id="175" name="Group 394"/>
          <p:cNvGrpSpPr/>
          <p:nvPr/>
        </p:nvGrpSpPr>
        <p:grpSpPr>
          <a:xfrm>
            <a:off x="2417371" y="4159341"/>
            <a:ext cx="648637" cy="230836"/>
            <a:chOff x="6461629" y="3642524"/>
            <a:chExt cx="648637" cy="230836"/>
          </a:xfrm>
        </p:grpSpPr>
        <p:cxnSp>
          <p:nvCxnSpPr>
            <p:cNvPr id="248" name="Straight Arrow Connector 247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rgbClr val="7FC845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9" name="TextBox 248"/>
            <p:cNvSpPr txBox="1"/>
            <p:nvPr/>
          </p:nvSpPr>
          <p:spPr>
            <a:xfrm>
              <a:off x="6656296" y="3642524"/>
              <a:ext cx="453970" cy="2308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 1.94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grpSp>
        <p:nvGrpSpPr>
          <p:cNvPr id="181" name="Group 245"/>
          <p:cNvGrpSpPr/>
          <p:nvPr/>
        </p:nvGrpSpPr>
        <p:grpSpPr>
          <a:xfrm>
            <a:off x="2358194" y="5052795"/>
            <a:ext cx="636033" cy="230832"/>
            <a:chOff x="6461629" y="3655227"/>
            <a:chExt cx="636033" cy="230832"/>
          </a:xfrm>
        </p:grpSpPr>
        <p:cxnSp>
          <p:nvCxnSpPr>
            <p:cNvPr id="232" name="Straight Arrow Connector 231"/>
            <p:cNvCxnSpPr/>
            <p:nvPr/>
          </p:nvCxnSpPr>
          <p:spPr>
            <a:xfrm>
              <a:off x="6461629" y="37869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TextBox 242"/>
            <p:cNvSpPr txBox="1"/>
            <p:nvPr/>
          </p:nvSpPr>
          <p:spPr>
            <a:xfrm>
              <a:off x="6656296" y="3655227"/>
              <a:ext cx="4413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 0.67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sp>
        <p:nvSpPr>
          <p:cNvPr id="182" name="Rounded Rectangle 181"/>
          <p:cNvSpPr/>
          <p:nvPr/>
        </p:nvSpPr>
        <p:spPr>
          <a:xfrm>
            <a:off x="949037" y="4780349"/>
            <a:ext cx="1463040" cy="59714"/>
          </a:xfrm>
          <a:prstGeom prst="roundRect">
            <a:avLst/>
          </a:prstGeom>
          <a:solidFill>
            <a:srgbClr val="5090CD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85" name="Rounded Rectangle 6"/>
          <p:cNvSpPr/>
          <p:nvPr/>
        </p:nvSpPr>
        <p:spPr>
          <a:xfrm>
            <a:off x="949037" y="4892239"/>
            <a:ext cx="1463040" cy="388143"/>
          </a:xfrm>
          <a:prstGeom prst="roundRect">
            <a:avLst/>
          </a:prstGeom>
          <a:solidFill>
            <a:srgbClr val="FAD5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96" name="Rounded Rectangle 7"/>
          <p:cNvSpPr/>
          <p:nvPr/>
        </p:nvSpPr>
        <p:spPr>
          <a:xfrm>
            <a:off x="949037" y="5319858"/>
            <a:ext cx="1463040" cy="59714"/>
          </a:xfrm>
          <a:prstGeom prst="roundRect">
            <a:avLst/>
          </a:prstGeom>
          <a:solidFill>
            <a:srgbClr val="C87B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97" name="TextBox 196"/>
          <p:cNvSpPr txBox="1"/>
          <p:nvPr/>
        </p:nvSpPr>
        <p:spPr>
          <a:xfrm>
            <a:off x="952805" y="4689444"/>
            <a:ext cx="918106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Arial Black"/>
                <a:cs typeface="Arial Black"/>
              </a:rPr>
              <a:t>Urban </a:t>
            </a:r>
            <a:r>
              <a:rPr lang="en-US" sz="800" dirty="0" smtClean="0">
                <a:latin typeface="Arial"/>
                <a:cs typeface="Arial"/>
              </a:rPr>
              <a:t>2</a:t>
            </a:r>
            <a:r>
              <a:rPr lang="en-US" sz="800" dirty="0" smtClean="0">
                <a:latin typeface="Arial"/>
                <a:cs typeface="Arial"/>
              </a:rPr>
              <a:t> </a:t>
            </a:r>
            <a:r>
              <a:rPr lang="en-US" sz="800" dirty="0" smtClean="0">
                <a:latin typeface="Arial"/>
                <a:cs typeface="Arial"/>
              </a:rPr>
              <a:t>MKm</a:t>
            </a:r>
            <a:r>
              <a:rPr lang="en-US" sz="800" baseline="30000" dirty="0" smtClean="0">
                <a:latin typeface="Arial"/>
                <a:cs typeface="Arial"/>
              </a:rPr>
              <a:t>2</a:t>
            </a:r>
          </a:p>
          <a:p>
            <a:endParaRPr lang="en-US" sz="800" baseline="30000" dirty="0" smtClean="0">
              <a:latin typeface="Arial Black"/>
              <a:cs typeface="Arial Black"/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952805" y="4899124"/>
            <a:ext cx="750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 Black"/>
                <a:cs typeface="Arial Black"/>
              </a:rPr>
              <a:t>Cropland</a:t>
            </a:r>
            <a:br>
              <a:rPr lang="en-US" sz="900" dirty="0" smtClean="0">
                <a:latin typeface="Arial Black"/>
                <a:cs typeface="Arial Black"/>
              </a:rPr>
            </a:br>
            <a:r>
              <a:rPr lang="en-US" sz="900" dirty="0" smtClean="0">
                <a:latin typeface="Arial"/>
                <a:cs typeface="Arial"/>
              </a:rPr>
              <a:t>13</a:t>
            </a:r>
            <a:r>
              <a:rPr lang="en-US" sz="900" dirty="0" smtClean="0">
                <a:latin typeface="Arial"/>
                <a:cs typeface="Arial"/>
              </a:rPr>
              <a:t> </a:t>
            </a:r>
            <a:r>
              <a:rPr lang="en-US" sz="900" dirty="0" smtClean="0">
                <a:latin typeface="Arial"/>
                <a:cs typeface="Arial"/>
              </a:rPr>
              <a:t>MKm</a:t>
            </a:r>
            <a:r>
              <a:rPr lang="en-US" sz="900" baseline="30000" dirty="0" smtClean="0">
                <a:latin typeface="Arial"/>
                <a:cs typeface="Arial"/>
              </a:rPr>
              <a:t>2</a:t>
            </a:r>
          </a:p>
          <a:p>
            <a:endParaRPr lang="en-US" sz="900" baseline="30000" dirty="0" smtClean="0">
              <a:latin typeface="Arial Black"/>
              <a:cs typeface="Arial Black"/>
            </a:endParaRPr>
          </a:p>
        </p:txBody>
      </p:sp>
      <p:grpSp>
        <p:nvGrpSpPr>
          <p:cNvPr id="201" name="Group 248"/>
          <p:cNvGrpSpPr/>
          <p:nvPr/>
        </p:nvGrpSpPr>
        <p:grpSpPr>
          <a:xfrm>
            <a:off x="2383594" y="4880206"/>
            <a:ext cx="648733" cy="230832"/>
            <a:chOff x="6461629" y="3655224"/>
            <a:chExt cx="648733" cy="230832"/>
          </a:xfrm>
        </p:grpSpPr>
        <p:cxnSp>
          <p:nvCxnSpPr>
            <p:cNvPr id="230" name="Straight Arrow Connector 229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rgbClr val="E8CA2B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1" name="TextBox 230"/>
            <p:cNvSpPr txBox="1"/>
            <p:nvPr/>
          </p:nvSpPr>
          <p:spPr>
            <a:xfrm>
              <a:off x="6668996" y="3655224"/>
              <a:ext cx="4413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5.69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sp>
        <p:nvSpPr>
          <p:cNvPr id="207" name="TextBox 206"/>
          <p:cNvSpPr txBox="1"/>
          <p:nvPr/>
        </p:nvSpPr>
        <p:spPr>
          <a:xfrm>
            <a:off x="1029005" y="5230843"/>
            <a:ext cx="1547936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Arial Black"/>
                <a:cs typeface="Arial Black"/>
              </a:rPr>
              <a:t>Cropland </a:t>
            </a:r>
            <a:r>
              <a:rPr lang="en-US" sz="800" dirty="0" smtClean="0">
                <a:latin typeface="Arial Black"/>
                <a:cs typeface="Arial Black"/>
              </a:rPr>
              <a:t>Fallows </a:t>
            </a:r>
            <a:r>
              <a:rPr lang="en-US" sz="800" dirty="0" smtClean="0">
                <a:latin typeface="Arial"/>
                <a:cs typeface="Arial"/>
              </a:rPr>
              <a:t>2</a:t>
            </a:r>
            <a:r>
              <a:rPr lang="en-US" sz="800" dirty="0" smtClean="0">
                <a:latin typeface="Arial"/>
                <a:cs typeface="Arial"/>
              </a:rPr>
              <a:t> </a:t>
            </a:r>
            <a:r>
              <a:rPr lang="en-US" sz="800" dirty="0" smtClean="0">
                <a:latin typeface="Arial"/>
                <a:cs typeface="Arial"/>
              </a:rPr>
              <a:t>MKm</a:t>
            </a:r>
            <a:r>
              <a:rPr lang="en-US" sz="800" baseline="30000" dirty="0" smtClean="0">
                <a:latin typeface="Arial"/>
                <a:cs typeface="Arial"/>
              </a:rPr>
              <a:t>2</a:t>
            </a:r>
          </a:p>
          <a:p>
            <a:endParaRPr lang="en-US" sz="800" baseline="30000" dirty="0" smtClean="0">
              <a:latin typeface="Arial Black"/>
              <a:cs typeface="Arial Black"/>
            </a:endParaRPr>
          </a:p>
        </p:txBody>
      </p:sp>
      <p:sp>
        <p:nvSpPr>
          <p:cNvPr id="208" name="Rounded Rectangle 207"/>
          <p:cNvSpPr/>
          <p:nvPr/>
        </p:nvSpPr>
        <p:spPr>
          <a:xfrm>
            <a:off x="949037" y="2002718"/>
            <a:ext cx="1463040" cy="388143"/>
          </a:xfrm>
          <a:prstGeom prst="roundRect">
            <a:avLst/>
          </a:prstGeom>
          <a:solidFill>
            <a:srgbClr val="4B86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09" name="TextBox 208"/>
          <p:cNvSpPr txBox="1"/>
          <p:nvPr/>
        </p:nvSpPr>
        <p:spPr>
          <a:xfrm>
            <a:off x="952805" y="1989208"/>
            <a:ext cx="117211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FFFF"/>
                </a:solidFill>
                <a:latin typeface="Arial Black"/>
                <a:cs typeface="Arial Black"/>
              </a:rPr>
              <a:t>Unused</a:t>
            </a:r>
            <a:br>
              <a:rPr lang="en-US" sz="900" dirty="0" smtClean="0">
                <a:solidFill>
                  <a:srgbClr val="FFFFFF"/>
                </a:solidFill>
                <a:latin typeface="Arial Black"/>
                <a:cs typeface="Arial Black"/>
              </a:rPr>
            </a:br>
            <a:r>
              <a:rPr lang="en-US" sz="900" dirty="0" smtClean="0">
                <a:solidFill>
                  <a:srgbClr val="FFFFFF"/>
                </a:solidFill>
                <a:latin typeface="Arial Black"/>
                <a:cs typeface="Arial Black"/>
              </a:rPr>
              <a:t>Forests </a:t>
            </a:r>
            <a:r>
              <a:rPr lang="en-US" sz="900" dirty="0" smtClean="0">
                <a:solidFill>
                  <a:srgbClr val="FFFFFF"/>
                </a:solidFill>
                <a:latin typeface="Arial"/>
                <a:cs typeface="Arial"/>
              </a:rPr>
              <a:t>11</a:t>
            </a:r>
            <a:r>
              <a:rPr lang="en-US" sz="9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dirty="0" smtClean="0">
                <a:solidFill>
                  <a:srgbClr val="FFFFFF"/>
                </a:solidFill>
                <a:latin typeface="Arial"/>
                <a:cs typeface="Arial"/>
              </a:rPr>
              <a:t>MKm</a:t>
            </a:r>
            <a:r>
              <a:rPr lang="en-US" sz="900" baseline="30000" dirty="0" smtClean="0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  <a:p>
            <a:endParaRPr lang="en-US" sz="900" dirty="0" smtClean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grpSp>
        <p:nvGrpSpPr>
          <p:cNvPr id="213" name="Group 136"/>
          <p:cNvGrpSpPr/>
          <p:nvPr/>
        </p:nvGrpSpPr>
        <p:grpSpPr>
          <a:xfrm>
            <a:off x="949037" y="1198435"/>
            <a:ext cx="1463040" cy="881839"/>
            <a:chOff x="1596737" y="1604835"/>
            <a:chExt cx="1463040" cy="881839"/>
          </a:xfrm>
        </p:grpSpPr>
        <p:sp>
          <p:nvSpPr>
            <p:cNvPr id="218" name="Rounded Rectangle 217"/>
            <p:cNvSpPr/>
            <p:nvPr/>
          </p:nvSpPr>
          <p:spPr>
            <a:xfrm>
              <a:off x="1596737" y="1604835"/>
              <a:ext cx="1463040" cy="776285"/>
            </a:xfrm>
            <a:prstGeom prst="roundRect">
              <a:avLst/>
            </a:prstGeom>
            <a:solidFill>
              <a:srgbClr val="6F6F6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1600505" y="1701844"/>
              <a:ext cx="1108108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  <a:latin typeface="Arial Black"/>
                  <a:cs typeface="Arial Black"/>
                </a:rPr>
                <a:t>Unused</a:t>
              </a:r>
              <a:br>
                <a:rPr lang="en-US" sz="900" dirty="0" smtClean="0">
                  <a:solidFill>
                    <a:schemeClr val="bg1"/>
                  </a:solidFill>
                  <a:latin typeface="Arial Black"/>
                  <a:cs typeface="Arial Black"/>
                </a:rPr>
              </a:br>
              <a:r>
                <a:rPr lang="en-US" sz="900" dirty="0" smtClean="0">
                  <a:solidFill>
                    <a:schemeClr val="bg1"/>
                  </a:solidFill>
                  <a:latin typeface="Arial Black"/>
                  <a:cs typeface="Arial Black"/>
                </a:rPr>
                <a:t>- Natural</a:t>
              </a:r>
              <a:br>
                <a:rPr lang="en-US" sz="900" dirty="0" smtClean="0">
                  <a:solidFill>
                    <a:schemeClr val="bg1"/>
                  </a:solidFill>
                  <a:latin typeface="Arial Black"/>
                  <a:cs typeface="Arial Black"/>
                </a:rPr>
              </a:br>
              <a:r>
                <a:rPr lang="en-US" sz="900" dirty="0" smtClean="0">
                  <a:solidFill>
                    <a:schemeClr val="bg1"/>
                  </a:solidFill>
                  <a:latin typeface="Arial Black"/>
                  <a:cs typeface="Arial Black"/>
                </a:rPr>
                <a:t>- </a:t>
              </a:r>
              <a:r>
                <a:rPr lang="en-US" sz="900" dirty="0" smtClean="0">
                  <a:solidFill>
                    <a:schemeClr val="bg1"/>
                  </a:solidFill>
                  <a:latin typeface="Arial Black"/>
                  <a:cs typeface="Arial Black"/>
                </a:rPr>
                <a:t>Regenerating</a:t>
              </a:r>
              <a:br>
                <a:rPr lang="en-US" sz="900" dirty="0" smtClean="0">
                  <a:solidFill>
                    <a:schemeClr val="bg1"/>
                  </a:solidFill>
                  <a:latin typeface="Arial Black"/>
                  <a:cs typeface="Arial Black"/>
                </a:rPr>
              </a:br>
              <a:r>
                <a:rPr lang="en-US" sz="900" dirty="0" smtClean="0">
                  <a:solidFill>
                    <a:schemeClr val="bg1"/>
                  </a:solidFill>
                  <a:latin typeface="Arial"/>
                  <a:cs typeface="Arial"/>
                </a:rPr>
                <a:t>26</a:t>
              </a:r>
              <a:r>
                <a:rPr lang="en-US" sz="900" dirty="0" smtClean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sz="900" dirty="0" smtClean="0">
                  <a:solidFill>
                    <a:schemeClr val="bg1"/>
                  </a:solidFill>
                  <a:latin typeface="Arial"/>
                  <a:cs typeface="Arial"/>
                </a:rPr>
                <a:t>MKm</a:t>
              </a:r>
              <a:r>
                <a:rPr lang="en-US" sz="900" baseline="30000" dirty="0" smtClean="0">
                  <a:solidFill>
                    <a:schemeClr val="bg1"/>
                  </a:solidFill>
                  <a:latin typeface="Arial"/>
                  <a:cs typeface="Arial"/>
                </a:rPr>
                <a:t>2</a:t>
              </a:r>
            </a:p>
            <a:p>
              <a:endParaRPr lang="en-US" sz="900" dirty="0" smtClean="0">
                <a:solidFill>
                  <a:schemeClr val="bg1"/>
                </a:solidFill>
                <a:latin typeface="Arial Black"/>
                <a:cs typeface="Arial Black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405355" y="849494"/>
            <a:ext cx="2569505" cy="5029727"/>
          </a:xfrm>
          <a:prstGeom prst="roundRect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3" name="Rounded Rectangle 22"/>
          <p:cNvSpPr/>
          <p:nvPr/>
        </p:nvSpPr>
        <p:spPr>
          <a:xfrm>
            <a:off x="3656765" y="178429"/>
            <a:ext cx="4592711" cy="365760"/>
          </a:xfrm>
          <a:prstGeom prst="roundRect">
            <a:avLst/>
          </a:prstGeom>
          <a:solidFill>
            <a:srgbClr val="FCCC78"/>
          </a:solidFill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4" name="Rounded Rectangle 23"/>
          <p:cNvSpPr/>
          <p:nvPr/>
        </p:nvSpPr>
        <p:spPr>
          <a:xfrm>
            <a:off x="405355" y="6028247"/>
            <a:ext cx="8298616" cy="64008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2" name="TextBox 51"/>
          <p:cNvSpPr txBox="1"/>
          <p:nvPr/>
        </p:nvSpPr>
        <p:spPr>
          <a:xfrm>
            <a:off x="5622213" y="215029"/>
            <a:ext cx="6691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 Black"/>
                <a:cs typeface="Arial Black"/>
              </a:rPr>
              <a:t>TRADE</a:t>
            </a:r>
            <a:endParaRPr lang="en-US" sz="1000" baseline="30000" dirty="0" smtClean="0">
              <a:latin typeface="Arial Black"/>
              <a:cs typeface="Arial Black"/>
            </a:endParaRPr>
          </a:p>
        </p:txBody>
      </p:sp>
      <p:sp>
        <p:nvSpPr>
          <p:cNvPr id="282" name="Rounded Rectangle 281"/>
          <p:cNvSpPr/>
          <p:nvPr/>
        </p:nvSpPr>
        <p:spPr>
          <a:xfrm>
            <a:off x="2281615" y="6365831"/>
            <a:ext cx="146304" cy="146304"/>
          </a:xfrm>
          <a:prstGeom prst="round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TextBox 282"/>
          <p:cNvSpPr txBox="1"/>
          <p:nvPr/>
        </p:nvSpPr>
        <p:spPr>
          <a:xfrm>
            <a:off x="2383637" y="6310967"/>
            <a:ext cx="10695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Grazing and Hay</a:t>
            </a:r>
            <a:endParaRPr lang="en-US" sz="900" baseline="30000" dirty="0" smtClean="0">
              <a:latin typeface="Arial"/>
              <a:cs typeface="Arial"/>
            </a:endParaRPr>
          </a:p>
        </p:txBody>
      </p:sp>
      <p:sp>
        <p:nvSpPr>
          <p:cNvPr id="274" name="Up-Down Arrow 273"/>
          <p:cNvSpPr/>
          <p:nvPr/>
        </p:nvSpPr>
        <p:spPr>
          <a:xfrm flipH="1">
            <a:off x="4574626" y="590550"/>
            <a:ext cx="45719" cy="219456"/>
          </a:xfrm>
          <a:prstGeom prst="upDownArrow">
            <a:avLst/>
          </a:prstGeom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Up-Down Arrow 275"/>
          <p:cNvSpPr/>
          <p:nvPr/>
        </p:nvSpPr>
        <p:spPr>
          <a:xfrm flipH="1">
            <a:off x="7496723" y="590550"/>
            <a:ext cx="45719" cy="219456"/>
          </a:xfrm>
          <a:prstGeom prst="upDownArrow">
            <a:avLst/>
          </a:prstGeom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TextBox 276"/>
          <p:cNvSpPr txBox="1"/>
          <p:nvPr/>
        </p:nvSpPr>
        <p:spPr>
          <a:xfrm>
            <a:off x="810280" y="6122192"/>
            <a:ext cx="145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Flow Values in Giga tons</a:t>
            </a:r>
            <a:br>
              <a:rPr lang="en-US" sz="900" dirty="0" smtClean="0">
                <a:latin typeface="Arial"/>
                <a:cs typeface="Arial"/>
              </a:rPr>
            </a:br>
            <a:r>
              <a:rPr lang="en-US" sz="900" dirty="0" smtClean="0">
                <a:latin typeface="Arial"/>
                <a:cs typeface="Arial"/>
              </a:rPr>
              <a:t>Dry Matter Biomass/yr</a:t>
            </a:r>
            <a:endParaRPr lang="en-US" sz="900" baseline="30000" dirty="0" smtClean="0">
              <a:latin typeface="Arial"/>
              <a:cs typeface="Arial"/>
            </a:endParaRPr>
          </a:p>
        </p:txBody>
      </p:sp>
      <p:sp>
        <p:nvSpPr>
          <p:cNvPr id="278" name="Extract 277"/>
          <p:cNvSpPr/>
          <p:nvPr/>
        </p:nvSpPr>
        <p:spPr>
          <a:xfrm rot="5400000">
            <a:off x="720948" y="6228089"/>
            <a:ext cx="146304" cy="146304"/>
          </a:xfrm>
          <a:prstGeom prst="flowChartExtra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Rounded Rectangle 278"/>
          <p:cNvSpPr/>
          <p:nvPr/>
        </p:nvSpPr>
        <p:spPr>
          <a:xfrm>
            <a:off x="556073" y="6225279"/>
            <a:ext cx="182880" cy="146304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Rounded Rectangle 295"/>
          <p:cNvSpPr/>
          <p:nvPr/>
        </p:nvSpPr>
        <p:spPr>
          <a:xfrm>
            <a:off x="7038161" y="6099131"/>
            <a:ext cx="146304" cy="146304"/>
          </a:xfrm>
          <a:prstGeom prst="roundRect">
            <a:avLst/>
          </a:prstGeom>
          <a:solidFill>
            <a:srgbClr val="EB5D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TextBox 296"/>
          <p:cNvSpPr txBox="1"/>
          <p:nvPr/>
        </p:nvSpPr>
        <p:spPr>
          <a:xfrm>
            <a:off x="7140183" y="6044267"/>
            <a:ext cx="163378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Waste Flows and Residues</a:t>
            </a:r>
            <a:endParaRPr lang="en-US" sz="900" baseline="30000" dirty="0" smtClean="0">
              <a:latin typeface="Arial"/>
              <a:cs typeface="Arial"/>
            </a:endParaRPr>
          </a:p>
        </p:txBody>
      </p:sp>
      <p:sp>
        <p:nvSpPr>
          <p:cNvPr id="325" name="TextBox 324"/>
          <p:cNvSpPr txBox="1"/>
          <p:nvPr/>
        </p:nvSpPr>
        <p:spPr>
          <a:xfrm>
            <a:off x="6362201" y="5289778"/>
            <a:ext cx="4092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0.87</a:t>
            </a:r>
            <a:endParaRPr lang="en-US" sz="900" baseline="30000" dirty="0" smtClean="0">
              <a:latin typeface="Arial"/>
              <a:cs typeface="Arial"/>
            </a:endParaRPr>
          </a:p>
        </p:txBody>
      </p:sp>
      <p:sp>
        <p:nvSpPr>
          <p:cNvPr id="280" name="Rounded Rectangle 279"/>
          <p:cNvSpPr/>
          <p:nvPr/>
        </p:nvSpPr>
        <p:spPr>
          <a:xfrm>
            <a:off x="2281615" y="6099131"/>
            <a:ext cx="146304" cy="146304"/>
          </a:xfrm>
          <a:prstGeom prst="roundRect">
            <a:avLst/>
          </a:prstGeom>
          <a:solidFill>
            <a:srgbClr val="FCB4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TextBox 280"/>
          <p:cNvSpPr txBox="1"/>
          <p:nvPr/>
        </p:nvSpPr>
        <p:spPr>
          <a:xfrm>
            <a:off x="2383637" y="6044267"/>
            <a:ext cx="12618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Crops and Residues</a:t>
            </a:r>
            <a:endParaRPr lang="en-US" sz="900" baseline="30000" dirty="0" smtClean="0">
              <a:latin typeface="Arial"/>
              <a:cs typeface="Arial"/>
            </a:endParaRPr>
          </a:p>
        </p:txBody>
      </p:sp>
      <p:sp>
        <p:nvSpPr>
          <p:cNvPr id="291" name="Rounded Rectangle 290"/>
          <p:cNvSpPr/>
          <p:nvPr/>
        </p:nvSpPr>
        <p:spPr>
          <a:xfrm>
            <a:off x="5200439" y="6099131"/>
            <a:ext cx="146304" cy="146304"/>
          </a:xfrm>
          <a:prstGeom prst="roundRect">
            <a:avLst/>
          </a:prstGeom>
          <a:solidFill>
            <a:srgbClr val="6BB9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TextBox 291"/>
          <p:cNvSpPr txBox="1"/>
          <p:nvPr/>
        </p:nvSpPr>
        <p:spPr>
          <a:xfrm>
            <a:off x="5302461" y="6044267"/>
            <a:ext cx="11464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Forestry Products</a:t>
            </a:r>
            <a:endParaRPr lang="en-US" sz="900" baseline="30000" dirty="0" smtClean="0">
              <a:latin typeface="Arial"/>
              <a:cs typeface="Arial"/>
            </a:endParaRPr>
          </a:p>
        </p:txBody>
      </p:sp>
      <p:sp>
        <p:nvSpPr>
          <p:cNvPr id="288" name="Rounded Rectangle 287"/>
          <p:cNvSpPr/>
          <p:nvPr/>
        </p:nvSpPr>
        <p:spPr>
          <a:xfrm>
            <a:off x="3734615" y="6365831"/>
            <a:ext cx="146304" cy="146304"/>
          </a:xfrm>
          <a:prstGeom prst="roundRect">
            <a:avLst/>
          </a:prstGeom>
          <a:solidFill>
            <a:srgbClr val="00B7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TextBox 288"/>
          <p:cNvSpPr txBox="1"/>
          <p:nvPr/>
        </p:nvSpPr>
        <p:spPr>
          <a:xfrm>
            <a:off x="3836637" y="6310967"/>
            <a:ext cx="9412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Final Products</a:t>
            </a:r>
            <a:endParaRPr lang="en-US" sz="900" baseline="30000" dirty="0" smtClean="0">
              <a:latin typeface="Arial"/>
              <a:cs typeface="Arial"/>
            </a:endParaRPr>
          </a:p>
        </p:txBody>
      </p:sp>
      <p:sp>
        <p:nvSpPr>
          <p:cNvPr id="177" name="Rounded Rectangle 176"/>
          <p:cNvSpPr/>
          <p:nvPr/>
        </p:nvSpPr>
        <p:spPr>
          <a:xfrm>
            <a:off x="3309138" y="849494"/>
            <a:ext cx="2569505" cy="5029727"/>
          </a:xfrm>
          <a:prstGeom prst="roundRect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79" name="Rounded Rectangle 178"/>
          <p:cNvSpPr/>
          <p:nvPr/>
        </p:nvSpPr>
        <p:spPr>
          <a:xfrm>
            <a:off x="6204459" y="867299"/>
            <a:ext cx="2569505" cy="5029727"/>
          </a:xfrm>
          <a:prstGeom prst="roundRect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grpSp>
        <p:nvGrpSpPr>
          <p:cNvPr id="3" name="Group 193"/>
          <p:cNvGrpSpPr/>
          <p:nvPr/>
        </p:nvGrpSpPr>
        <p:grpSpPr>
          <a:xfrm>
            <a:off x="3871053" y="3638494"/>
            <a:ext cx="1463040" cy="539496"/>
            <a:chOff x="3871053" y="3502080"/>
            <a:chExt cx="1463040" cy="539496"/>
          </a:xfrm>
        </p:grpSpPr>
        <p:sp>
          <p:nvSpPr>
            <p:cNvPr id="186" name="Rounded Rectangle 185"/>
            <p:cNvSpPr/>
            <p:nvPr/>
          </p:nvSpPr>
          <p:spPr>
            <a:xfrm>
              <a:off x="3871053" y="3502080"/>
              <a:ext cx="1463040" cy="539496"/>
            </a:xfrm>
            <a:prstGeom prst="roundRect">
              <a:avLst/>
            </a:prstGeom>
            <a:solidFill>
              <a:srgbClr val="8589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3910558" y="3533745"/>
              <a:ext cx="872655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 Black"/>
                  <a:cs typeface="Arial Black"/>
                </a:rPr>
                <a:t>Food</a:t>
              </a:r>
              <a:br>
                <a:rPr lang="en-US" sz="900" dirty="0" smtClean="0">
                  <a:latin typeface="Arial Black"/>
                  <a:cs typeface="Arial Black"/>
                </a:rPr>
              </a:br>
              <a:r>
                <a:rPr lang="en-US" sz="900" dirty="0" smtClean="0">
                  <a:latin typeface="Arial Black"/>
                  <a:cs typeface="Arial Black"/>
                </a:rPr>
                <a:t>Production</a:t>
              </a:r>
            </a:p>
            <a:p>
              <a:r>
                <a:rPr lang="en-US" sz="900" dirty="0" smtClean="0">
                  <a:latin typeface="Arial Black"/>
                  <a:cs typeface="Arial Black"/>
                </a:rPr>
                <a:t>(1.78 </a:t>
              </a:r>
              <a:r>
                <a:rPr lang="en-US" sz="900" dirty="0" err="1" smtClean="0">
                  <a:latin typeface="Arial Black"/>
                  <a:cs typeface="Arial Black"/>
                </a:rPr>
                <a:t>Gt</a:t>
              </a:r>
              <a:r>
                <a:rPr lang="en-US" sz="900" dirty="0" smtClean="0">
                  <a:latin typeface="Arial Black"/>
                  <a:cs typeface="Arial Black"/>
                </a:rPr>
                <a:t>)</a:t>
              </a:r>
            </a:p>
          </p:txBody>
        </p:sp>
      </p:grpSp>
      <p:grpSp>
        <p:nvGrpSpPr>
          <p:cNvPr id="4" name="Group 192"/>
          <p:cNvGrpSpPr/>
          <p:nvPr/>
        </p:nvGrpSpPr>
        <p:grpSpPr>
          <a:xfrm>
            <a:off x="3871053" y="4352946"/>
            <a:ext cx="1463040" cy="621792"/>
            <a:chOff x="3874737" y="4089328"/>
            <a:chExt cx="1463040" cy="621792"/>
          </a:xfrm>
        </p:grpSpPr>
        <p:sp>
          <p:nvSpPr>
            <p:cNvPr id="188" name="Rounded Rectangle 187"/>
            <p:cNvSpPr/>
            <p:nvPr/>
          </p:nvSpPr>
          <p:spPr>
            <a:xfrm>
              <a:off x="3874737" y="4089328"/>
              <a:ext cx="1463040" cy="621792"/>
            </a:xfrm>
            <a:prstGeom prst="roundRect">
              <a:avLst/>
            </a:prstGeom>
            <a:solidFill>
              <a:srgbClr val="7FC84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3914242" y="4120993"/>
              <a:ext cx="872655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>
                  <a:latin typeface="Arial Black"/>
                  <a:cs typeface="Arial Black"/>
                </a:rPr>
                <a:t>BioEnergy</a:t>
              </a:r>
              <a:r>
                <a:rPr lang="en-US" sz="900" dirty="0" smtClean="0">
                  <a:latin typeface="Arial Black"/>
                  <a:cs typeface="Arial Black"/>
                </a:rPr>
                <a:t/>
              </a:r>
              <a:br>
                <a:rPr lang="en-US" sz="900" dirty="0" smtClean="0">
                  <a:latin typeface="Arial Black"/>
                  <a:cs typeface="Arial Black"/>
                </a:rPr>
              </a:br>
              <a:r>
                <a:rPr lang="en-US" sz="900" dirty="0" smtClean="0">
                  <a:latin typeface="Arial Black"/>
                  <a:cs typeface="Arial Black"/>
                </a:rPr>
                <a:t>Production</a:t>
              </a:r>
            </a:p>
            <a:p>
              <a:r>
                <a:rPr lang="en-US" sz="900" dirty="0" smtClean="0">
                  <a:latin typeface="Arial Black"/>
                  <a:cs typeface="Arial Black"/>
                </a:rPr>
                <a:t>(2.04 </a:t>
              </a:r>
              <a:r>
                <a:rPr lang="en-US" sz="900" dirty="0" err="1" smtClean="0">
                  <a:latin typeface="Arial Black"/>
                  <a:cs typeface="Arial Black"/>
                </a:rPr>
                <a:t>Gt</a:t>
              </a:r>
              <a:r>
                <a:rPr lang="en-US" sz="900" dirty="0" smtClean="0">
                  <a:latin typeface="Arial Black"/>
                  <a:cs typeface="Arial Black"/>
                </a:rPr>
                <a:t>)</a:t>
              </a:r>
            </a:p>
          </p:txBody>
        </p:sp>
      </p:grpSp>
      <p:grpSp>
        <p:nvGrpSpPr>
          <p:cNvPr id="5" name="Group 191"/>
          <p:cNvGrpSpPr/>
          <p:nvPr/>
        </p:nvGrpSpPr>
        <p:grpSpPr>
          <a:xfrm>
            <a:off x="3871053" y="5149693"/>
            <a:ext cx="1463040" cy="468715"/>
            <a:chOff x="3874737" y="4705193"/>
            <a:chExt cx="1463040" cy="468715"/>
          </a:xfrm>
        </p:grpSpPr>
        <p:sp>
          <p:nvSpPr>
            <p:cNvPr id="190" name="Rounded Rectangle 189"/>
            <p:cNvSpPr/>
            <p:nvPr/>
          </p:nvSpPr>
          <p:spPr>
            <a:xfrm>
              <a:off x="3874737" y="4762428"/>
              <a:ext cx="1463040" cy="41148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3914242" y="4705193"/>
              <a:ext cx="819399" cy="411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 Black"/>
                  <a:cs typeface="Arial Black"/>
                </a:rPr>
                <a:t>Other</a:t>
              </a:r>
              <a:br>
                <a:rPr lang="en-US" sz="900" dirty="0" smtClean="0">
                  <a:latin typeface="Arial Black"/>
                  <a:cs typeface="Arial Black"/>
                </a:rPr>
              </a:br>
              <a:r>
                <a:rPr lang="en-US" sz="900" dirty="0" smtClean="0">
                  <a:latin typeface="Arial Black"/>
                  <a:cs typeface="Arial Black"/>
                </a:rPr>
                <a:t>Industries</a:t>
              </a:r>
            </a:p>
            <a:p>
              <a:r>
                <a:rPr lang="en-US" sz="900" dirty="0" smtClean="0">
                  <a:latin typeface="Arial Black"/>
                  <a:cs typeface="Arial Black"/>
                </a:rPr>
                <a:t>(1.36 </a:t>
              </a:r>
              <a:r>
                <a:rPr lang="en-US" sz="900" dirty="0" err="1" smtClean="0">
                  <a:latin typeface="Arial Black"/>
                  <a:cs typeface="Arial Black"/>
                </a:rPr>
                <a:t>Gt</a:t>
              </a:r>
              <a:r>
                <a:rPr lang="en-US" sz="900" dirty="0" smtClean="0">
                  <a:latin typeface="Arial Black"/>
                  <a:cs typeface="Arial Black"/>
                </a:rPr>
                <a:t>)</a:t>
              </a:r>
            </a:p>
          </p:txBody>
        </p:sp>
      </p:grpSp>
      <p:grpSp>
        <p:nvGrpSpPr>
          <p:cNvPr id="6" name="Group 198"/>
          <p:cNvGrpSpPr/>
          <p:nvPr/>
        </p:nvGrpSpPr>
        <p:grpSpPr>
          <a:xfrm>
            <a:off x="6765203" y="3617407"/>
            <a:ext cx="1463040" cy="507831"/>
            <a:chOff x="3871053" y="3482945"/>
            <a:chExt cx="1463040" cy="507831"/>
          </a:xfrm>
        </p:grpSpPr>
        <p:sp>
          <p:nvSpPr>
            <p:cNvPr id="200" name="Rounded Rectangle 199"/>
            <p:cNvSpPr/>
            <p:nvPr/>
          </p:nvSpPr>
          <p:spPr>
            <a:xfrm>
              <a:off x="3871053" y="3502080"/>
              <a:ext cx="1463040" cy="466344"/>
            </a:xfrm>
            <a:prstGeom prst="roundRect">
              <a:avLst/>
            </a:prstGeom>
            <a:solidFill>
              <a:srgbClr val="8589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3910558" y="3482945"/>
              <a:ext cx="729737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 Black"/>
                  <a:cs typeface="Arial Black"/>
                </a:rPr>
                <a:t>Food</a:t>
              </a:r>
              <a:br>
                <a:rPr lang="en-US" sz="900" dirty="0" smtClean="0">
                  <a:latin typeface="Arial Black"/>
                  <a:cs typeface="Arial Black"/>
                </a:rPr>
              </a:br>
              <a:r>
                <a:rPr lang="en-US" sz="900" dirty="0" smtClean="0">
                  <a:latin typeface="Arial Black"/>
                  <a:cs typeface="Arial Black"/>
                </a:rPr>
                <a:t>Intake</a:t>
              </a:r>
            </a:p>
            <a:p>
              <a:r>
                <a:rPr lang="en-US" sz="900" dirty="0" smtClean="0">
                  <a:latin typeface="Arial Black"/>
                  <a:cs typeface="Arial Black"/>
                </a:rPr>
                <a:t>(1.54 </a:t>
              </a:r>
              <a:r>
                <a:rPr lang="en-US" sz="900" dirty="0" err="1" smtClean="0">
                  <a:latin typeface="Arial Black"/>
                  <a:cs typeface="Arial Black"/>
                </a:rPr>
                <a:t>Gt</a:t>
              </a:r>
              <a:r>
                <a:rPr lang="en-US" sz="900" dirty="0" smtClean="0">
                  <a:latin typeface="Arial Black"/>
                  <a:cs typeface="Arial Black"/>
                </a:rPr>
                <a:t>)</a:t>
              </a:r>
            </a:p>
          </p:txBody>
        </p:sp>
      </p:grpSp>
      <p:grpSp>
        <p:nvGrpSpPr>
          <p:cNvPr id="9" name="Group 203"/>
          <p:cNvGrpSpPr/>
          <p:nvPr/>
        </p:nvGrpSpPr>
        <p:grpSpPr>
          <a:xfrm>
            <a:off x="6765203" y="4339608"/>
            <a:ext cx="1463040" cy="621792"/>
            <a:chOff x="3874737" y="4089328"/>
            <a:chExt cx="1463040" cy="621792"/>
          </a:xfrm>
        </p:grpSpPr>
        <p:sp>
          <p:nvSpPr>
            <p:cNvPr id="205" name="Rounded Rectangle 204"/>
            <p:cNvSpPr/>
            <p:nvPr/>
          </p:nvSpPr>
          <p:spPr>
            <a:xfrm>
              <a:off x="3874737" y="4089328"/>
              <a:ext cx="1463040" cy="621792"/>
            </a:xfrm>
            <a:prstGeom prst="roundRect">
              <a:avLst/>
            </a:prstGeom>
            <a:solidFill>
              <a:srgbClr val="7FC84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3914242" y="4120993"/>
              <a:ext cx="83072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>
                  <a:latin typeface="Arial Black"/>
                  <a:cs typeface="Arial Black"/>
                </a:rPr>
                <a:t>BioEnergy</a:t>
              </a:r>
              <a:r>
                <a:rPr lang="en-US" sz="900" dirty="0" smtClean="0">
                  <a:latin typeface="Arial Black"/>
                  <a:cs typeface="Arial Black"/>
                </a:rPr>
                <a:t/>
              </a:r>
              <a:br>
                <a:rPr lang="en-US" sz="900" dirty="0" smtClean="0">
                  <a:latin typeface="Arial Black"/>
                  <a:cs typeface="Arial Black"/>
                </a:rPr>
              </a:br>
              <a:r>
                <a:rPr lang="en-US" sz="900" dirty="0" smtClean="0">
                  <a:latin typeface="Arial Black"/>
                  <a:cs typeface="Arial Black"/>
                </a:rPr>
                <a:t>Used</a:t>
              </a:r>
            </a:p>
            <a:p>
              <a:r>
                <a:rPr lang="en-US" sz="900" dirty="0" smtClean="0">
                  <a:latin typeface="Arial Black"/>
                  <a:cs typeface="Arial Black"/>
                </a:rPr>
                <a:t>(2.04 </a:t>
              </a:r>
              <a:r>
                <a:rPr lang="en-US" sz="900" dirty="0" err="1" smtClean="0">
                  <a:latin typeface="Arial Black"/>
                  <a:cs typeface="Arial Black"/>
                </a:rPr>
                <a:t>Gt</a:t>
              </a:r>
              <a:r>
                <a:rPr lang="en-US" sz="900" dirty="0" smtClean="0">
                  <a:latin typeface="Arial Black"/>
                  <a:cs typeface="Arial Black"/>
                </a:rPr>
                <a:t>)</a:t>
              </a:r>
            </a:p>
          </p:txBody>
        </p:sp>
      </p:grpSp>
      <p:grpSp>
        <p:nvGrpSpPr>
          <p:cNvPr id="15" name="Group 209"/>
          <p:cNvGrpSpPr/>
          <p:nvPr/>
        </p:nvGrpSpPr>
        <p:grpSpPr>
          <a:xfrm>
            <a:off x="6765203" y="5175770"/>
            <a:ext cx="1463040" cy="417915"/>
            <a:chOff x="3874737" y="4755993"/>
            <a:chExt cx="1463040" cy="417915"/>
          </a:xfrm>
        </p:grpSpPr>
        <p:sp>
          <p:nvSpPr>
            <p:cNvPr id="211" name="Rounded Rectangle 210"/>
            <p:cNvSpPr/>
            <p:nvPr/>
          </p:nvSpPr>
          <p:spPr>
            <a:xfrm>
              <a:off x="3874737" y="4762428"/>
              <a:ext cx="1463040" cy="41148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3914242" y="4755993"/>
              <a:ext cx="772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 Black"/>
                  <a:cs typeface="Arial Black"/>
                </a:rPr>
                <a:t>Materials</a:t>
              </a:r>
            </a:p>
            <a:p>
              <a:r>
                <a:rPr lang="en-US" sz="900" dirty="0" smtClean="0">
                  <a:latin typeface="Arial Black"/>
                  <a:cs typeface="Arial Black"/>
                </a:rPr>
                <a:t>(0.99 </a:t>
              </a:r>
              <a:r>
                <a:rPr lang="en-US" sz="900" dirty="0" err="1" smtClean="0">
                  <a:latin typeface="Arial Black"/>
                  <a:cs typeface="Arial Black"/>
                </a:rPr>
                <a:t>Gt</a:t>
              </a:r>
              <a:r>
                <a:rPr lang="en-US" sz="900" dirty="0" smtClean="0">
                  <a:latin typeface="Arial Black"/>
                  <a:cs typeface="Arial Black"/>
                </a:rPr>
                <a:t>)</a:t>
              </a:r>
            </a:p>
          </p:txBody>
        </p:sp>
      </p:grpSp>
      <p:cxnSp>
        <p:nvCxnSpPr>
          <p:cNvPr id="214" name="Straight Arrow Connector 213"/>
          <p:cNvCxnSpPr/>
          <p:nvPr/>
        </p:nvCxnSpPr>
        <p:spPr>
          <a:xfrm>
            <a:off x="5334093" y="3836186"/>
            <a:ext cx="1431110" cy="1588"/>
          </a:xfrm>
          <a:prstGeom prst="straightConnector1">
            <a:avLst/>
          </a:prstGeom>
          <a:ln w="63500" cap="flat" cmpd="sng" algn="ctr">
            <a:solidFill>
              <a:srgbClr val="3AD6D2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214"/>
          <p:cNvCxnSpPr/>
          <p:nvPr/>
        </p:nvCxnSpPr>
        <p:spPr>
          <a:xfrm>
            <a:off x="5346793" y="4648986"/>
            <a:ext cx="1431110" cy="1588"/>
          </a:xfrm>
          <a:prstGeom prst="straightConnector1">
            <a:avLst/>
          </a:prstGeom>
          <a:ln w="63500" cap="flat" cmpd="sng" algn="ctr">
            <a:solidFill>
              <a:srgbClr val="3AD6D2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/>
          <p:cNvCxnSpPr/>
          <p:nvPr/>
        </p:nvCxnSpPr>
        <p:spPr>
          <a:xfrm>
            <a:off x="5334093" y="5322086"/>
            <a:ext cx="1431110" cy="1588"/>
          </a:xfrm>
          <a:prstGeom prst="straightConnector1">
            <a:avLst/>
          </a:prstGeom>
          <a:ln w="63500" cap="flat" cmpd="sng" algn="ctr">
            <a:solidFill>
              <a:srgbClr val="3AD6D2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223"/>
          <p:cNvGrpSpPr/>
          <p:nvPr/>
        </p:nvGrpSpPr>
        <p:grpSpPr>
          <a:xfrm>
            <a:off x="6135596" y="3883827"/>
            <a:ext cx="631012" cy="230832"/>
            <a:chOff x="6135596" y="3642527"/>
            <a:chExt cx="631012" cy="230832"/>
          </a:xfrm>
        </p:grpSpPr>
        <p:cxnSp>
          <p:nvCxnSpPr>
            <p:cNvPr id="217" name="Straight Arrow Connector 216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rgbClr val="E8CA2B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0" name="TextBox 219"/>
            <p:cNvSpPr txBox="1"/>
            <p:nvPr/>
          </p:nvSpPr>
          <p:spPr>
            <a:xfrm>
              <a:off x="6135596" y="3642527"/>
              <a:ext cx="4092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0.26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sp>
        <p:nvSpPr>
          <p:cNvPr id="221" name="TextBox 220"/>
          <p:cNvSpPr txBox="1"/>
          <p:nvPr/>
        </p:nvSpPr>
        <p:spPr>
          <a:xfrm>
            <a:off x="5830796" y="3591727"/>
            <a:ext cx="4092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1.28</a:t>
            </a:r>
            <a:endParaRPr lang="en-US" sz="900" baseline="30000" dirty="0" smtClean="0">
              <a:latin typeface="Arial"/>
              <a:cs typeface="Arial"/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5830796" y="4429927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2.04</a:t>
            </a:r>
            <a:endParaRPr lang="en-US" sz="900" baseline="30000" dirty="0" smtClean="0">
              <a:latin typeface="Arial"/>
              <a:cs typeface="Arial"/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5843496" y="5103027"/>
            <a:ext cx="4092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0.99</a:t>
            </a:r>
            <a:endParaRPr lang="en-US" sz="900" baseline="30000" dirty="0" smtClean="0">
              <a:latin typeface="Arial"/>
              <a:cs typeface="Arial"/>
            </a:endParaRPr>
          </a:p>
        </p:txBody>
      </p:sp>
      <p:grpSp>
        <p:nvGrpSpPr>
          <p:cNvPr id="19" name="Group 224"/>
          <p:cNvGrpSpPr/>
          <p:nvPr/>
        </p:nvGrpSpPr>
        <p:grpSpPr>
          <a:xfrm>
            <a:off x="8139343" y="3666339"/>
            <a:ext cx="409299" cy="234935"/>
            <a:chOff x="6364196" y="3540927"/>
            <a:chExt cx="409299" cy="234935"/>
          </a:xfrm>
        </p:grpSpPr>
        <p:cxnSp>
          <p:nvCxnSpPr>
            <p:cNvPr id="228" name="Straight Arrow Connector 227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9" name="TextBox 228"/>
            <p:cNvSpPr txBox="1"/>
            <p:nvPr/>
          </p:nvSpPr>
          <p:spPr>
            <a:xfrm>
              <a:off x="6364196" y="3540927"/>
              <a:ext cx="4092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0.61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grpSp>
        <p:nvGrpSpPr>
          <p:cNvPr id="20" name="Group 232"/>
          <p:cNvGrpSpPr/>
          <p:nvPr/>
        </p:nvGrpSpPr>
        <p:grpSpPr>
          <a:xfrm>
            <a:off x="8152043" y="5152239"/>
            <a:ext cx="409299" cy="234935"/>
            <a:chOff x="6364196" y="3540927"/>
            <a:chExt cx="409299" cy="234935"/>
          </a:xfrm>
        </p:grpSpPr>
        <p:cxnSp>
          <p:nvCxnSpPr>
            <p:cNvPr id="234" name="Straight Arrow Connector 233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5" name="TextBox 234"/>
            <p:cNvSpPr txBox="1"/>
            <p:nvPr/>
          </p:nvSpPr>
          <p:spPr>
            <a:xfrm>
              <a:off x="6364196" y="3540927"/>
              <a:ext cx="4092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0.23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grpSp>
        <p:nvGrpSpPr>
          <p:cNvPr id="21" name="Group 235"/>
          <p:cNvGrpSpPr/>
          <p:nvPr/>
        </p:nvGrpSpPr>
        <p:grpSpPr>
          <a:xfrm>
            <a:off x="5335747" y="5375152"/>
            <a:ext cx="616666" cy="230832"/>
            <a:chOff x="6461629" y="3655227"/>
            <a:chExt cx="616666" cy="230832"/>
          </a:xfrm>
        </p:grpSpPr>
        <p:cxnSp>
          <p:nvCxnSpPr>
            <p:cNvPr id="237" name="Straight Arrow Connector 236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TextBox 237"/>
            <p:cNvSpPr txBox="1"/>
            <p:nvPr/>
          </p:nvSpPr>
          <p:spPr>
            <a:xfrm>
              <a:off x="6668996" y="3655227"/>
              <a:ext cx="4092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0.51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grpSp>
        <p:nvGrpSpPr>
          <p:cNvPr id="22" name="Group 238"/>
          <p:cNvGrpSpPr/>
          <p:nvPr/>
        </p:nvGrpSpPr>
        <p:grpSpPr>
          <a:xfrm>
            <a:off x="5323047" y="3901952"/>
            <a:ext cx="603966" cy="230832"/>
            <a:chOff x="6461629" y="3655227"/>
            <a:chExt cx="603966" cy="230832"/>
          </a:xfrm>
        </p:grpSpPr>
        <p:cxnSp>
          <p:nvCxnSpPr>
            <p:cNvPr id="240" name="Straight Arrow Connector 239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1" name="TextBox 240"/>
            <p:cNvSpPr txBox="1"/>
            <p:nvPr/>
          </p:nvSpPr>
          <p:spPr>
            <a:xfrm>
              <a:off x="6656296" y="3655227"/>
              <a:ext cx="4092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0.76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grpSp>
        <p:nvGrpSpPr>
          <p:cNvPr id="31" name="Group 289"/>
          <p:cNvGrpSpPr/>
          <p:nvPr/>
        </p:nvGrpSpPr>
        <p:grpSpPr>
          <a:xfrm>
            <a:off x="3260166" y="3752724"/>
            <a:ext cx="618312" cy="230832"/>
            <a:chOff x="6148296" y="3642527"/>
            <a:chExt cx="618312" cy="230832"/>
          </a:xfrm>
        </p:grpSpPr>
        <p:cxnSp>
          <p:nvCxnSpPr>
            <p:cNvPr id="295" name="Straight Arrow Connector 294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rgbClr val="E8CA2B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0" name="TextBox 309"/>
            <p:cNvSpPr txBox="1"/>
            <p:nvPr/>
          </p:nvSpPr>
          <p:spPr>
            <a:xfrm>
              <a:off x="6148296" y="3642527"/>
              <a:ext cx="41549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2.04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grpSp>
        <p:nvGrpSpPr>
          <p:cNvPr id="224" name="Group 331"/>
          <p:cNvGrpSpPr/>
          <p:nvPr/>
        </p:nvGrpSpPr>
        <p:grpSpPr>
          <a:xfrm>
            <a:off x="3208938" y="4734908"/>
            <a:ext cx="656412" cy="230832"/>
            <a:chOff x="6110196" y="3655227"/>
            <a:chExt cx="656412" cy="230832"/>
          </a:xfrm>
        </p:grpSpPr>
        <p:cxnSp>
          <p:nvCxnSpPr>
            <p:cNvPr id="333" name="Straight Arrow Connector 332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TextBox 333"/>
            <p:cNvSpPr txBox="1"/>
            <p:nvPr/>
          </p:nvSpPr>
          <p:spPr>
            <a:xfrm>
              <a:off x="6110196" y="3655227"/>
              <a:ext cx="4092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0.28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grpSp>
        <p:nvGrpSpPr>
          <p:cNvPr id="225" name="Group 334"/>
          <p:cNvGrpSpPr/>
          <p:nvPr/>
        </p:nvGrpSpPr>
        <p:grpSpPr>
          <a:xfrm>
            <a:off x="3208938" y="4540124"/>
            <a:ext cx="656412" cy="230832"/>
            <a:chOff x="6110196" y="3642527"/>
            <a:chExt cx="656412" cy="230832"/>
          </a:xfrm>
        </p:grpSpPr>
        <p:cxnSp>
          <p:nvCxnSpPr>
            <p:cNvPr id="336" name="Straight Arrow Connector 335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rgbClr val="E8CA2B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8" name="TextBox 337"/>
            <p:cNvSpPr txBox="1"/>
            <p:nvPr/>
          </p:nvSpPr>
          <p:spPr>
            <a:xfrm>
              <a:off x="6110196" y="3642527"/>
              <a:ext cx="4092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0.57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grpSp>
        <p:nvGrpSpPr>
          <p:cNvPr id="230" name="Group 369"/>
          <p:cNvGrpSpPr/>
          <p:nvPr/>
        </p:nvGrpSpPr>
        <p:grpSpPr>
          <a:xfrm>
            <a:off x="3196238" y="4324378"/>
            <a:ext cx="669112" cy="230832"/>
            <a:chOff x="6097496" y="3642524"/>
            <a:chExt cx="669112" cy="230836"/>
          </a:xfrm>
        </p:grpSpPr>
        <p:cxnSp>
          <p:nvCxnSpPr>
            <p:cNvPr id="371" name="Straight Arrow Connector 370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rgbClr val="7FC845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2" name="TextBox 371"/>
            <p:cNvSpPr txBox="1"/>
            <p:nvPr/>
          </p:nvSpPr>
          <p:spPr>
            <a:xfrm>
              <a:off x="6097496" y="3642524"/>
              <a:ext cx="441366" cy="2308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 1.19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grpSp>
        <p:nvGrpSpPr>
          <p:cNvPr id="232" name="Group 375"/>
          <p:cNvGrpSpPr/>
          <p:nvPr/>
        </p:nvGrpSpPr>
        <p:grpSpPr>
          <a:xfrm>
            <a:off x="3247466" y="5403724"/>
            <a:ext cx="656412" cy="230832"/>
            <a:chOff x="6110196" y="3642527"/>
            <a:chExt cx="656412" cy="230832"/>
          </a:xfrm>
        </p:grpSpPr>
        <p:cxnSp>
          <p:nvCxnSpPr>
            <p:cNvPr id="377" name="Straight Arrow Connector 376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rgbClr val="E8CA2B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8" name="TextBox 377"/>
            <p:cNvSpPr txBox="1"/>
            <p:nvPr/>
          </p:nvSpPr>
          <p:spPr>
            <a:xfrm>
              <a:off x="6110196" y="3642527"/>
              <a:ext cx="4092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0.75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grpSp>
        <p:nvGrpSpPr>
          <p:cNvPr id="239" name="Group 384"/>
          <p:cNvGrpSpPr/>
          <p:nvPr/>
        </p:nvGrpSpPr>
        <p:grpSpPr>
          <a:xfrm>
            <a:off x="3208938" y="5213378"/>
            <a:ext cx="669112" cy="230832"/>
            <a:chOff x="6097496" y="3642524"/>
            <a:chExt cx="669112" cy="230836"/>
          </a:xfrm>
        </p:grpSpPr>
        <p:cxnSp>
          <p:nvCxnSpPr>
            <p:cNvPr id="386" name="Straight Arrow Connector 385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rgbClr val="7FC845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7" name="TextBox 386"/>
            <p:cNvSpPr txBox="1"/>
            <p:nvPr/>
          </p:nvSpPr>
          <p:spPr>
            <a:xfrm>
              <a:off x="6097496" y="3642524"/>
              <a:ext cx="441366" cy="2308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 0.75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sp>
        <p:nvSpPr>
          <p:cNvPr id="170" name="TextBox 169"/>
          <p:cNvSpPr txBox="1"/>
          <p:nvPr/>
        </p:nvSpPr>
        <p:spPr>
          <a:xfrm>
            <a:off x="453837" y="205449"/>
            <a:ext cx="33137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Source: </a:t>
            </a:r>
            <a:r>
              <a:rPr lang="en-US" sz="900" dirty="0" err="1" smtClean="0">
                <a:latin typeface="Arial"/>
                <a:cs typeface="Arial"/>
              </a:rPr>
              <a:t>Rao</a:t>
            </a:r>
            <a:r>
              <a:rPr lang="en-US" sz="900" dirty="0" smtClean="0">
                <a:latin typeface="Arial"/>
                <a:cs typeface="Arial"/>
              </a:rPr>
              <a:t>, Jain and </a:t>
            </a:r>
            <a:r>
              <a:rPr lang="en-US" sz="900" dirty="0" err="1" smtClean="0">
                <a:latin typeface="Arial"/>
                <a:cs typeface="Arial"/>
              </a:rPr>
              <a:t>Shu</a:t>
            </a:r>
            <a:r>
              <a:rPr lang="en-US" sz="900" dirty="0" smtClean="0">
                <a:latin typeface="Arial"/>
                <a:cs typeface="Arial"/>
              </a:rPr>
              <a:t>, AGU Fall Meeting, Dec 2015.</a:t>
            </a:r>
            <a:endParaRPr lang="en-US" sz="900" baseline="30000" dirty="0" smtClean="0">
              <a:latin typeface="Arial"/>
              <a:cs typeface="Arial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1341589" y="867299"/>
            <a:ext cx="576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 Black"/>
                <a:cs typeface="Arial Black"/>
              </a:rPr>
              <a:t>LAND</a:t>
            </a:r>
            <a:endParaRPr lang="en-US" sz="1000" baseline="30000" dirty="0" smtClean="0">
              <a:latin typeface="Arial"/>
              <a:cs typeface="Arial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 </a:t>
            </a:r>
            <a:endParaRPr lang="en-US" sz="1000" baseline="30000" dirty="0" smtClean="0">
              <a:latin typeface="Arial Black"/>
              <a:cs typeface="Arial Black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4016772" y="867299"/>
            <a:ext cx="1144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 Black"/>
                <a:cs typeface="Arial Black"/>
              </a:rPr>
              <a:t>PRODUCTION</a:t>
            </a:r>
            <a:endParaRPr lang="en-US" sz="1000" baseline="30000" dirty="0" smtClean="0">
              <a:latin typeface="Arial"/>
              <a:cs typeface="Arial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 </a:t>
            </a:r>
            <a:endParaRPr lang="en-US" sz="1000" baseline="30000" dirty="0" smtClean="0">
              <a:latin typeface="Arial Black"/>
              <a:cs typeface="Arial Black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6886693" y="885104"/>
            <a:ext cx="12673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 Black"/>
                <a:cs typeface="Arial Black"/>
              </a:rPr>
              <a:t>CONSUMPTION</a:t>
            </a:r>
            <a:endParaRPr lang="en-US" sz="1000" baseline="30000" dirty="0" smtClean="0">
              <a:latin typeface="Arial"/>
              <a:cs typeface="Arial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 </a:t>
            </a:r>
            <a:endParaRPr lang="en-US" sz="1000" baseline="30000" dirty="0" smtClean="0">
              <a:latin typeface="Arial Black"/>
              <a:cs typeface="Arial Black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49037" y="2409147"/>
            <a:ext cx="1463040" cy="1400203"/>
          </a:xfrm>
          <a:prstGeom prst="roundRect">
            <a:avLst/>
          </a:prstGeom>
          <a:solidFill>
            <a:srgbClr val="9FCA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7" name="TextBox 46"/>
          <p:cNvSpPr txBox="1"/>
          <p:nvPr/>
        </p:nvSpPr>
        <p:spPr>
          <a:xfrm>
            <a:off x="927405" y="2844231"/>
            <a:ext cx="667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 Black"/>
                <a:cs typeface="Arial Black"/>
              </a:rPr>
              <a:t>Grazing</a:t>
            </a:r>
            <a:br>
              <a:rPr lang="en-US" sz="900" dirty="0" smtClean="0">
                <a:latin typeface="Arial Black"/>
                <a:cs typeface="Arial Black"/>
              </a:rPr>
            </a:br>
            <a:r>
              <a:rPr lang="en-US" sz="900" dirty="0" smtClean="0">
                <a:latin typeface="Arial Black"/>
                <a:cs typeface="Arial Black"/>
              </a:rPr>
              <a:t>Land</a:t>
            </a:r>
            <a:br>
              <a:rPr lang="en-US" sz="900" dirty="0" smtClean="0">
                <a:latin typeface="Arial Black"/>
                <a:cs typeface="Arial Black"/>
              </a:rPr>
            </a:br>
            <a:r>
              <a:rPr lang="en-US" sz="900" dirty="0" smtClean="0">
                <a:latin typeface="Arial"/>
                <a:cs typeface="Arial"/>
              </a:rPr>
              <a:t>46</a:t>
            </a:r>
            <a:r>
              <a:rPr lang="en-US" sz="900" dirty="0" smtClean="0">
                <a:latin typeface="Arial"/>
                <a:cs typeface="Arial"/>
              </a:rPr>
              <a:t> </a:t>
            </a:r>
            <a:r>
              <a:rPr lang="en-US" sz="900" dirty="0" smtClean="0">
                <a:latin typeface="Arial"/>
                <a:cs typeface="Arial"/>
              </a:rPr>
              <a:t>MKm</a:t>
            </a:r>
            <a:r>
              <a:rPr lang="en-US" sz="900" baseline="30000" dirty="0" smtClean="0">
                <a:latin typeface="Arial"/>
                <a:cs typeface="Arial"/>
              </a:rPr>
              <a:t>2</a:t>
            </a:r>
          </a:p>
          <a:p>
            <a:endParaRPr lang="en-US" sz="900" dirty="0" smtClean="0">
              <a:latin typeface="Arial Black"/>
              <a:cs typeface="Arial Black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49037" y="3836128"/>
            <a:ext cx="1463040" cy="895714"/>
          </a:xfrm>
          <a:prstGeom prst="roundRect">
            <a:avLst/>
          </a:prstGeom>
          <a:solidFill>
            <a:srgbClr val="59A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9" name="TextBox 48"/>
          <p:cNvSpPr txBox="1"/>
          <p:nvPr/>
        </p:nvSpPr>
        <p:spPr>
          <a:xfrm>
            <a:off x="952805" y="4067501"/>
            <a:ext cx="71491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FFFF"/>
                </a:solidFill>
                <a:latin typeface="Arial Black"/>
                <a:cs typeface="Arial Black"/>
              </a:rPr>
              <a:t>Forestry</a:t>
            </a:r>
            <a:br>
              <a:rPr lang="en-US" sz="900" dirty="0" smtClean="0">
                <a:solidFill>
                  <a:srgbClr val="FFFFFF"/>
                </a:solidFill>
                <a:latin typeface="Arial Black"/>
                <a:cs typeface="Arial Black"/>
              </a:rPr>
            </a:br>
            <a:r>
              <a:rPr lang="en-US" sz="900" dirty="0" smtClean="0">
                <a:solidFill>
                  <a:srgbClr val="FFFFFF"/>
                </a:solidFill>
                <a:latin typeface="Arial"/>
                <a:cs typeface="Arial"/>
              </a:rPr>
              <a:t>30 MKm</a:t>
            </a:r>
            <a:r>
              <a:rPr lang="en-US" sz="900" baseline="30000" dirty="0" smtClean="0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  <a:p>
            <a:endParaRPr lang="en-US" sz="900" dirty="0" smtClean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grpSp>
        <p:nvGrpSpPr>
          <p:cNvPr id="246" name="Group 394"/>
          <p:cNvGrpSpPr/>
          <p:nvPr/>
        </p:nvGrpSpPr>
        <p:grpSpPr>
          <a:xfrm>
            <a:off x="2417371" y="4159278"/>
            <a:ext cx="648637" cy="230832"/>
            <a:chOff x="6461629" y="3642524"/>
            <a:chExt cx="648637" cy="230836"/>
          </a:xfrm>
        </p:grpSpPr>
        <p:cxnSp>
          <p:nvCxnSpPr>
            <p:cNvPr id="396" name="Straight Arrow Connector 395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rgbClr val="7FC845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7" name="TextBox 396"/>
            <p:cNvSpPr txBox="1"/>
            <p:nvPr/>
          </p:nvSpPr>
          <p:spPr>
            <a:xfrm>
              <a:off x="6656296" y="3642524"/>
              <a:ext cx="453970" cy="2308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 1.94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grpSp>
        <p:nvGrpSpPr>
          <p:cNvPr id="174" name="Group 255"/>
          <p:cNvGrpSpPr/>
          <p:nvPr/>
        </p:nvGrpSpPr>
        <p:grpSpPr>
          <a:xfrm>
            <a:off x="304961" y="4151095"/>
            <a:ext cx="656412" cy="230832"/>
            <a:chOff x="6110196" y="3642527"/>
            <a:chExt cx="656412" cy="230832"/>
          </a:xfrm>
        </p:grpSpPr>
        <p:cxnSp>
          <p:nvCxnSpPr>
            <p:cNvPr id="175" name="Straight Arrow Connector 174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TextBox 175"/>
            <p:cNvSpPr txBox="1"/>
            <p:nvPr/>
          </p:nvSpPr>
          <p:spPr>
            <a:xfrm>
              <a:off x="6110196" y="3642527"/>
              <a:ext cx="4413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 0.78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grpSp>
        <p:nvGrpSpPr>
          <p:cNvPr id="26" name="Group 245"/>
          <p:cNvGrpSpPr/>
          <p:nvPr/>
        </p:nvGrpSpPr>
        <p:grpSpPr>
          <a:xfrm>
            <a:off x="2358194" y="5052795"/>
            <a:ext cx="636033" cy="230832"/>
            <a:chOff x="6461629" y="3655227"/>
            <a:chExt cx="636033" cy="230832"/>
          </a:xfrm>
        </p:grpSpPr>
        <p:cxnSp>
          <p:nvCxnSpPr>
            <p:cNvPr id="247" name="Straight Arrow Connector 246"/>
            <p:cNvCxnSpPr/>
            <p:nvPr/>
          </p:nvCxnSpPr>
          <p:spPr>
            <a:xfrm>
              <a:off x="6461629" y="37869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8" name="TextBox 247"/>
            <p:cNvSpPr txBox="1"/>
            <p:nvPr/>
          </p:nvSpPr>
          <p:spPr>
            <a:xfrm>
              <a:off x="6656296" y="3655227"/>
              <a:ext cx="4413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 0.67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949037" y="4780349"/>
            <a:ext cx="1463040" cy="59714"/>
          </a:xfrm>
          <a:prstGeom prst="roundRect">
            <a:avLst/>
          </a:prstGeom>
          <a:solidFill>
            <a:srgbClr val="5090CD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7" name="Rounded Rectangle 6"/>
          <p:cNvSpPr/>
          <p:nvPr/>
        </p:nvSpPr>
        <p:spPr>
          <a:xfrm>
            <a:off x="949037" y="4892239"/>
            <a:ext cx="1463040" cy="388143"/>
          </a:xfrm>
          <a:prstGeom prst="roundRect">
            <a:avLst/>
          </a:prstGeom>
          <a:solidFill>
            <a:srgbClr val="FAD5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8" name="Rounded Rectangle 7"/>
          <p:cNvSpPr/>
          <p:nvPr/>
        </p:nvSpPr>
        <p:spPr>
          <a:xfrm>
            <a:off x="949037" y="5319858"/>
            <a:ext cx="1463040" cy="59714"/>
          </a:xfrm>
          <a:prstGeom prst="roundRect">
            <a:avLst/>
          </a:prstGeom>
          <a:solidFill>
            <a:srgbClr val="C87B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4" name="TextBox 43"/>
          <p:cNvSpPr txBox="1"/>
          <p:nvPr/>
        </p:nvSpPr>
        <p:spPr>
          <a:xfrm>
            <a:off x="952805" y="4689444"/>
            <a:ext cx="918106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Arial Black"/>
                <a:cs typeface="Arial Black"/>
              </a:rPr>
              <a:t>Urban </a:t>
            </a:r>
            <a:r>
              <a:rPr lang="en-US" sz="800" dirty="0" smtClean="0">
                <a:latin typeface="Arial"/>
                <a:cs typeface="Arial"/>
              </a:rPr>
              <a:t>2</a:t>
            </a:r>
            <a:r>
              <a:rPr lang="en-US" sz="800" dirty="0" smtClean="0">
                <a:latin typeface="Arial"/>
                <a:cs typeface="Arial"/>
              </a:rPr>
              <a:t> </a:t>
            </a:r>
            <a:r>
              <a:rPr lang="en-US" sz="800" dirty="0" smtClean="0">
                <a:latin typeface="Arial"/>
                <a:cs typeface="Arial"/>
              </a:rPr>
              <a:t>MKm</a:t>
            </a:r>
            <a:r>
              <a:rPr lang="en-US" sz="800" baseline="30000" dirty="0" smtClean="0">
                <a:latin typeface="Arial"/>
                <a:cs typeface="Arial"/>
              </a:rPr>
              <a:t>2</a:t>
            </a:r>
          </a:p>
          <a:p>
            <a:endParaRPr lang="en-US" sz="800" baseline="30000" dirty="0" smtClean="0">
              <a:latin typeface="Arial Black"/>
              <a:cs typeface="Arial Black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52805" y="4899124"/>
            <a:ext cx="750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 Black"/>
                <a:cs typeface="Arial Black"/>
              </a:rPr>
              <a:t>Cropland</a:t>
            </a:r>
            <a:br>
              <a:rPr lang="en-US" sz="900" dirty="0" smtClean="0">
                <a:latin typeface="Arial Black"/>
                <a:cs typeface="Arial Black"/>
              </a:rPr>
            </a:br>
            <a:r>
              <a:rPr lang="en-US" sz="900" dirty="0" smtClean="0">
                <a:latin typeface="Arial"/>
                <a:cs typeface="Arial"/>
              </a:rPr>
              <a:t>13</a:t>
            </a:r>
            <a:r>
              <a:rPr lang="en-US" sz="900" dirty="0" smtClean="0">
                <a:latin typeface="Arial"/>
                <a:cs typeface="Arial"/>
              </a:rPr>
              <a:t> </a:t>
            </a:r>
            <a:r>
              <a:rPr lang="en-US" sz="900" dirty="0" smtClean="0">
                <a:latin typeface="Arial"/>
                <a:cs typeface="Arial"/>
              </a:rPr>
              <a:t>MKm</a:t>
            </a:r>
            <a:r>
              <a:rPr lang="en-US" sz="900" baseline="30000" dirty="0" smtClean="0">
                <a:latin typeface="Arial"/>
                <a:cs typeface="Arial"/>
              </a:rPr>
              <a:t>2</a:t>
            </a:r>
          </a:p>
          <a:p>
            <a:endParaRPr lang="en-US" sz="900" baseline="30000" dirty="0" smtClean="0">
              <a:latin typeface="Arial Black"/>
              <a:cs typeface="Arial Black"/>
            </a:endParaRPr>
          </a:p>
        </p:txBody>
      </p:sp>
      <p:grpSp>
        <p:nvGrpSpPr>
          <p:cNvPr id="27" name="Group 248"/>
          <p:cNvGrpSpPr/>
          <p:nvPr/>
        </p:nvGrpSpPr>
        <p:grpSpPr>
          <a:xfrm>
            <a:off x="2383594" y="4880143"/>
            <a:ext cx="648733" cy="230832"/>
            <a:chOff x="6461629" y="3655224"/>
            <a:chExt cx="648733" cy="230836"/>
          </a:xfrm>
        </p:grpSpPr>
        <p:cxnSp>
          <p:nvCxnSpPr>
            <p:cNvPr id="250" name="Straight Arrow Connector 249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rgbClr val="E8CA2B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1" name="TextBox 250"/>
            <p:cNvSpPr txBox="1"/>
            <p:nvPr/>
          </p:nvSpPr>
          <p:spPr>
            <a:xfrm>
              <a:off x="6668996" y="3655224"/>
              <a:ext cx="441366" cy="2308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 3.62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grpSp>
        <p:nvGrpSpPr>
          <p:cNvPr id="29" name="Group 255"/>
          <p:cNvGrpSpPr/>
          <p:nvPr/>
        </p:nvGrpSpPr>
        <p:grpSpPr>
          <a:xfrm>
            <a:off x="292261" y="4976595"/>
            <a:ext cx="669112" cy="230832"/>
            <a:chOff x="6097496" y="3642527"/>
            <a:chExt cx="669112" cy="230832"/>
          </a:xfrm>
        </p:grpSpPr>
        <p:cxnSp>
          <p:nvCxnSpPr>
            <p:cNvPr id="269" name="Straight Arrow Connector 268"/>
            <p:cNvCxnSpPr/>
            <p:nvPr/>
          </p:nvCxnSpPr>
          <p:spPr>
            <a:xfrm>
              <a:off x="6461629" y="3774274"/>
              <a:ext cx="304979" cy="1588"/>
            </a:xfrm>
            <a:prstGeom prst="straightConnector1">
              <a:avLst/>
            </a:prstGeom>
            <a:ln w="635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0" name="TextBox 269"/>
            <p:cNvSpPr txBox="1"/>
            <p:nvPr/>
          </p:nvSpPr>
          <p:spPr>
            <a:xfrm>
              <a:off x="6097496" y="3642527"/>
              <a:ext cx="4413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 1.72</a:t>
              </a:r>
              <a:endParaRPr lang="en-US" sz="900" baseline="30000" dirty="0" smtClean="0">
                <a:latin typeface="Arial"/>
                <a:cs typeface="Arial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029005" y="5230843"/>
            <a:ext cx="1547936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Arial Black"/>
                <a:cs typeface="Arial Black"/>
              </a:rPr>
              <a:t>Cropland </a:t>
            </a:r>
            <a:r>
              <a:rPr lang="en-US" sz="800" dirty="0" smtClean="0">
                <a:latin typeface="Arial Black"/>
                <a:cs typeface="Arial Black"/>
              </a:rPr>
              <a:t>Fallows </a:t>
            </a:r>
            <a:r>
              <a:rPr lang="en-US" sz="800" dirty="0" smtClean="0">
                <a:latin typeface="Arial"/>
                <a:cs typeface="Arial"/>
              </a:rPr>
              <a:t>2</a:t>
            </a:r>
            <a:r>
              <a:rPr lang="en-US" sz="800" dirty="0" smtClean="0">
                <a:latin typeface="Arial"/>
                <a:cs typeface="Arial"/>
              </a:rPr>
              <a:t> </a:t>
            </a:r>
            <a:r>
              <a:rPr lang="en-US" sz="800" dirty="0" smtClean="0">
                <a:latin typeface="Arial"/>
                <a:cs typeface="Arial"/>
              </a:rPr>
              <a:t>MKm</a:t>
            </a:r>
            <a:r>
              <a:rPr lang="en-US" sz="800" baseline="30000" dirty="0" smtClean="0">
                <a:latin typeface="Arial"/>
                <a:cs typeface="Arial"/>
              </a:rPr>
              <a:t>2</a:t>
            </a:r>
          </a:p>
          <a:p>
            <a:endParaRPr lang="en-US" sz="800" baseline="30000" dirty="0" smtClean="0">
              <a:latin typeface="Arial Black"/>
              <a:cs typeface="Arial Black"/>
            </a:endParaRPr>
          </a:p>
        </p:txBody>
      </p:sp>
      <p:sp>
        <p:nvSpPr>
          <p:cNvPr id="134" name="Rounded Rectangle 133"/>
          <p:cNvSpPr/>
          <p:nvPr/>
        </p:nvSpPr>
        <p:spPr>
          <a:xfrm>
            <a:off x="949037" y="2002718"/>
            <a:ext cx="1463040" cy="388143"/>
          </a:xfrm>
          <a:prstGeom prst="roundRect">
            <a:avLst/>
          </a:prstGeom>
          <a:solidFill>
            <a:srgbClr val="4B86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36" name="TextBox 135"/>
          <p:cNvSpPr txBox="1"/>
          <p:nvPr/>
        </p:nvSpPr>
        <p:spPr>
          <a:xfrm>
            <a:off x="952805" y="1989208"/>
            <a:ext cx="117211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FFFF"/>
                </a:solidFill>
                <a:latin typeface="Arial Black"/>
                <a:cs typeface="Arial Black"/>
              </a:rPr>
              <a:t>Unused</a:t>
            </a:r>
            <a:br>
              <a:rPr lang="en-US" sz="900" dirty="0" smtClean="0">
                <a:solidFill>
                  <a:srgbClr val="FFFFFF"/>
                </a:solidFill>
                <a:latin typeface="Arial Black"/>
                <a:cs typeface="Arial Black"/>
              </a:rPr>
            </a:br>
            <a:r>
              <a:rPr lang="en-US" sz="900" dirty="0" smtClean="0">
                <a:solidFill>
                  <a:srgbClr val="FFFFFF"/>
                </a:solidFill>
                <a:latin typeface="Arial Black"/>
                <a:cs typeface="Arial Black"/>
              </a:rPr>
              <a:t>Forests </a:t>
            </a:r>
            <a:r>
              <a:rPr lang="en-US" sz="900" dirty="0" smtClean="0">
                <a:solidFill>
                  <a:srgbClr val="FFFFFF"/>
                </a:solidFill>
                <a:latin typeface="Arial"/>
                <a:cs typeface="Arial"/>
              </a:rPr>
              <a:t>11</a:t>
            </a:r>
            <a:r>
              <a:rPr lang="en-US" sz="9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900" dirty="0" smtClean="0">
                <a:solidFill>
                  <a:srgbClr val="FFFFFF"/>
                </a:solidFill>
                <a:latin typeface="Arial"/>
                <a:cs typeface="Arial"/>
              </a:rPr>
              <a:t>MKm</a:t>
            </a:r>
            <a:r>
              <a:rPr lang="en-US" sz="900" baseline="30000" dirty="0" smtClean="0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  <a:p>
            <a:endParaRPr lang="en-US" sz="900" dirty="0" smtClean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949037" y="1198435"/>
            <a:ext cx="1463040" cy="881839"/>
            <a:chOff x="1596737" y="1604835"/>
            <a:chExt cx="1463040" cy="881839"/>
          </a:xfrm>
        </p:grpSpPr>
        <p:sp>
          <p:nvSpPr>
            <p:cNvPr id="138" name="Rounded Rectangle 137"/>
            <p:cNvSpPr/>
            <p:nvPr/>
          </p:nvSpPr>
          <p:spPr>
            <a:xfrm>
              <a:off x="1596737" y="1604835"/>
              <a:ext cx="1463040" cy="776285"/>
            </a:xfrm>
            <a:prstGeom prst="roundRect">
              <a:avLst/>
            </a:prstGeom>
            <a:solidFill>
              <a:srgbClr val="6F6F6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00505" y="1701844"/>
              <a:ext cx="1108108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  <a:latin typeface="Arial Black"/>
                  <a:cs typeface="Arial Black"/>
                </a:rPr>
                <a:t>Unused</a:t>
              </a:r>
              <a:br>
                <a:rPr lang="en-US" sz="900" dirty="0" smtClean="0">
                  <a:solidFill>
                    <a:schemeClr val="bg1"/>
                  </a:solidFill>
                  <a:latin typeface="Arial Black"/>
                  <a:cs typeface="Arial Black"/>
                </a:rPr>
              </a:br>
              <a:r>
                <a:rPr lang="en-US" sz="900" dirty="0" smtClean="0">
                  <a:solidFill>
                    <a:schemeClr val="bg1"/>
                  </a:solidFill>
                  <a:latin typeface="Arial Black"/>
                  <a:cs typeface="Arial Black"/>
                </a:rPr>
                <a:t>- Natural</a:t>
              </a:r>
              <a:br>
                <a:rPr lang="en-US" sz="900" dirty="0" smtClean="0">
                  <a:solidFill>
                    <a:schemeClr val="bg1"/>
                  </a:solidFill>
                  <a:latin typeface="Arial Black"/>
                  <a:cs typeface="Arial Black"/>
                </a:rPr>
              </a:br>
              <a:r>
                <a:rPr lang="en-US" sz="900" dirty="0" smtClean="0">
                  <a:solidFill>
                    <a:schemeClr val="bg1"/>
                  </a:solidFill>
                  <a:latin typeface="Arial Black"/>
                  <a:cs typeface="Arial Black"/>
                </a:rPr>
                <a:t>- </a:t>
              </a:r>
              <a:r>
                <a:rPr lang="en-US" sz="900" dirty="0" smtClean="0">
                  <a:solidFill>
                    <a:schemeClr val="bg1"/>
                  </a:solidFill>
                  <a:latin typeface="Arial Black"/>
                  <a:cs typeface="Arial Black"/>
                </a:rPr>
                <a:t>Regenerating</a:t>
              </a:r>
              <a:br>
                <a:rPr lang="en-US" sz="900" dirty="0" smtClean="0">
                  <a:solidFill>
                    <a:schemeClr val="bg1"/>
                  </a:solidFill>
                  <a:latin typeface="Arial Black"/>
                  <a:cs typeface="Arial Black"/>
                </a:rPr>
              </a:br>
              <a:r>
                <a:rPr lang="en-US" sz="900" dirty="0" smtClean="0">
                  <a:solidFill>
                    <a:schemeClr val="bg1"/>
                  </a:solidFill>
                  <a:latin typeface="Arial"/>
                  <a:cs typeface="Arial"/>
                </a:rPr>
                <a:t>26</a:t>
              </a:r>
              <a:r>
                <a:rPr lang="en-US" sz="900" dirty="0" smtClean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sz="900" dirty="0" smtClean="0">
                  <a:solidFill>
                    <a:schemeClr val="bg1"/>
                  </a:solidFill>
                  <a:latin typeface="Arial"/>
                  <a:cs typeface="Arial"/>
                </a:rPr>
                <a:t>MKm</a:t>
              </a:r>
              <a:r>
                <a:rPr lang="en-US" sz="900" baseline="30000" dirty="0" smtClean="0">
                  <a:solidFill>
                    <a:schemeClr val="bg1"/>
                  </a:solidFill>
                  <a:latin typeface="Arial"/>
                  <a:cs typeface="Arial"/>
                </a:rPr>
                <a:t>2</a:t>
              </a:r>
            </a:p>
            <a:p>
              <a:endParaRPr lang="en-US" sz="900" dirty="0" smtClean="0">
                <a:solidFill>
                  <a:schemeClr val="bg1"/>
                </a:solidFill>
                <a:latin typeface="Arial Black"/>
                <a:cs typeface="Arial Black"/>
              </a:endParaRP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949037" y="2002718"/>
            <a:ext cx="1450340" cy="1806632"/>
            <a:chOff x="148937" y="2002718"/>
            <a:chExt cx="1450340" cy="1806632"/>
          </a:xfrm>
        </p:grpSpPr>
        <p:sp>
          <p:nvSpPr>
            <p:cNvPr id="143" name="Rounded Rectangle 142"/>
            <p:cNvSpPr/>
            <p:nvPr/>
          </p:nvSpPr>
          <p:spPr>
            <a:xfrm>
              <a:off x="148937" y="2002718"/>
              <a:ext cx="1450340" cy="1806632"/>
            </a:xfrm>
            <a:prstGeom prst="roundRect">
              <a:avLst/>
            </a:prstGeom>
            <a:solidFill>
              <a:srgbClr val="4B863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152705" y="2662308"/>
              <a:ext cx="1184940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rgbClr val="FFFFFF"/>
                  </a:solidFill>
                  <a:latin typeface="Arial Black"/>
                  <a:cs typeface="Arial Black"/>
                </a:rPr>
                <a:t>Unused</a:t>
              </a:r>
              <a:br>
                <a:rPr lang="en-US" sz="900" dirty="0" smtClean="0">
                  <a:solidFill>
                    <a:srgbClr val="FFFFFF"/>
                  </a:solidFill>
                  <a:latin typeface="Arial Black"/>
                  <a:cs typeface="Arial Black"/>
                </a:rPr>
              </a:br>
              <a:r>
                <a:rPr lang="en-US" sz="900" dirty="0" smtClean="0">
                  <a:solidFill>
                    <a:srgbClr val="FFFFFF"/>
                  </a:solidFill>
                  <a:latin typeface="Arial Black"/>
                  <a:cs typeface="Arial Black"/>
                </a:rPr>
                <a:t>Forests </a:t>
              </a:r>
              <a:r>
                <a:rPr lang="en-US" sz="900" dirty="0" smtClean="0">
                  <a:solidFill>
                    <a:srgbClr val="FFFFFF"/>
                  </a:solidFill>
                  <a:latin typeface="Arial"/>
                  <a:cs typeface="Arial"/>
                </a:rPr>
                <a:t>57 </a:t>
              </a:r>
              <a:r>
                <a:rPr lang="en-US" sz="900" dirty="0" smtClean="0">
                  <a:solidFill>
                    <a:srgbClr val="FFFFFF"/>
                  </a:solidFill>
                  <a:latin typeface="Arial"/>
                  <a:cs typeface="Arial"/>
                </a:rPr>
                <a:t>MKm</a:t>
              </a:r>
              <a:r>
                <a:rPr lang="en-US" sz="900" baseline="30000" dirty="0" smtClean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</a:p>
            <a:p>
              <a:endParaRPr lang="en-US" sz="900" dirty="0" smtClean="0">
                <a:solidFill>
                  <a:srgbClr val="FFFFFF"/>
                </a:solidFill>
                <a:latin typeface="Arial Black"/>
                <a:cs typeface="Arial Black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odel_FIgur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1474" t="9183" r="11953" b="45125"/>
              <a:stretch>
                <a:fillRect/>
              </a:stretch>
            </p:blipFill>
          </mc:Choice>
          <mc:Fallback>
            <p:blipFill>
              <a:blip r:embed="rId3"/>
              <a:srcRect l="11474" t="9183" r="11953" b="45125"/>
              <a:stretch>
                <a:fillRect/>
              </a:stretch>
            </p:blipFill>
          </mc:Fallback>
        </mc:AlternateContent>
        <p:spPr>
          <a:xfrm>
            <a:off x="560992" y="650316"/>
            <a:ext cx="8062363" cy="62262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197693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2002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287" y="96518"/>
            <a:ext cx="84200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Integrated Science Assessment Model (ISAM)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Kimaya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02908" y="-1469286"/>
            <a:ext cx="6871806" cy="9810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197693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2002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dominant_1800.png"/>
          <p:cNvPicPr>
            <a:picLocks noChangeAspect="1"/>
          </p:cNvPicPr>
          <p:nvPr/>
        </p:nvPicPr>
        <p:blipFill>
          <a:blip r:embed="rId2"/>
          <a:srcRect l="4111" t="17073" r="2707" b="8266"/>
          <a:stretch>
            <a:fillRect/>
          </a:stretch>
        </p:blipFill>
        <p:spPr>
          <a:xfrm>
            <a:off x="1" y="846552"/>
            <a:ext cx="9144000" cy="5662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88807" y="122706"/>
            <a:ext cx="59294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Land Use Map of the World (1800)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59139" y="6508561"/>
            <a:ext cx="8238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History Database of the Global Environment (HYDE) Land Use Data maintained by the Netherlands Environmental Agency 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197693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2002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8807" y="122706"/>
            <a:ext cx="59294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Land Use Map of the World (2014)</a:t>
            </a:r>
            <a:endParaRPr lang="en-US" sz="3200" dirty="0"/>
          </a:p>
        </p:txBody>
      </p:sp>
      <p:pic>
        <p:nvPicPr>
          <p:cNvPr id="9" name="Picture 8" descr="dominant_2014.png"/>
          <p:cNvPicPr>
            <a:picLocks noChangeAspect="1"/>
          </p:cNvPicPr>
          <p:nvPr/>
        </p:nvPicPr>
        <p:blipFill>
          <a:blip r:embed="rId2"/>
          <a:srcRect l="3746" t="16695" r="3072" b="11796"/>
          <a:stretch>
            <a:fillRect/>
          </a:stretch>
        </p:blipFill>
        <p:spPr>
          <a:xfrm>
            <a:off x="0" y="815561"/>
            <a:ext cx="9144000" cy="54229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197693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2002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8807" y="122706"/>
            <a:ext cx="59394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Land Use Map of the World (20XX)</a:t>
            </a:r>
            <a:endParaRPr lang="en-US" sz="3200" dirty="0"/>
          </a:p>
        </p:txBody>
      </p:sp>
      <p:pic>
        <p:nvPicPr>
          <p:cNvPr id="6" name="Picture 5" descr="dominant_20XX.png"/>
          <p:cNvPicPr>
            <a:picLocks noChangeAspect="1"/>
          </p:cNvPicPr>
          <p:nvPr/>
        </p:nvPicPr>
        <p:blipFill>
          <a:blip r:embed="rId2"/>
          <a:srcRect l="3596" t="17017" r="2613" b="10292"/>
          <a:stretch>
            <a:fillRect/>
          </a:stretch>
        </p:blipFill>
        <p:spPr>
          <a:xfrm>
            <a:off x="0" y="866689"/>
            <a:ext cx="9144000" cy="5476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197693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2002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68456" y="122706"/>
            <a:ext cx="64690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Net Primary Productivity Change Map</a:t>
            </a:r>
            <a:endParaRPr lang="en-US" sz="3200" dirty="0"/>
          </a:p>
        </p:txBody>
      </p:sp>
      <p:pic>
        <p:nvPicPr>
          <p:cNvPr id="8" name="Picture 7" descr="hotspot_npp.png"/>
          <p:cNvPicPr>
            <a:picLocks noChangeAspect="1"/>
          </p:cNvPicPr>
          <p:nvPr/>
        </p:nvPicPr>
        <p:blipFill>
          <a:blip r:embed="rId2"/>
          <a:srcRect l="8751" t="33057" r="11695" b="25968"/>
          <a:stretch>
            <a:fillRect/>
          </a:stretch>
        </p:blipFill>
        <p:spPr>
          <a:xfrm>
            <a:off x="0" y="756558"/>
            <a:ext cx="9144000" cy="6095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197693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2002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0" y="1121328"/>
            <a:ext cx="9144000" cy="522836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Arial Black"/>
                <a:cs typeface="Arial Black"/>
              </a:rPr>
              <a:t>265 </a:t>
            </a:r>
            <a:r>
              <a:rPr lang="en-US" sz="3200" dirty="0" err="1" smtClean="0">
                <a:solidFill>
                  <a:srgbClr val="FF0000"/>
                </a:solidFill>
                <a:latin typeface="Arial Black"/>
                <a:cs typeface="Arial Black"/>
              </a:rPr>
              <a:t>GtC</a:t>
            </a:r>
            <a:r>
              <a:rPr lang="en-US" sz="3200" dirty="0" smtClean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Black"/>
                <a:cs typeface="Arial Black"/>
              </a:rPr>
              <a:t>can be sequestered on just</a:t>
            </a:r>
            <a:r>
              <a:rPr lang="en-US" sz="3200" dirty="0" smtClean="0">
                <a:solidFill>
                  <a:srgbClr val="FF0000"/>
                </a:solidFill>
                <a:latin typeface="Arial Black"/>
                <a:cs typeface="Arial Black"/>
              </a:rPr>
              <a:t> 19.6 MKm</a:t>
            </a:r>
            <a:r>
              <a:rPr lang="en-US" sz="3200" baseline="30000" dirty="0" smtClean="0">
                <a:solidFill>
                  <a:srgbClr val="FF0000"/>
                </a:solidFill>
                <a:latin typeface="Arial Black"/>
                <a:cs typeface="Arial Black"/>
              </a:rPr>
              <a:t>2</a:t>
            </a:r>
            <a:r>
              <a:rPr lang="en-US" sz="3200" dirty="0" smtClean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Arial Black"/>
                <a:cs typeface="Arial Black"/>
              </a:rPr>
              <a:t>of grasslands and pasture lands reverted to native forests. </a:t>
            </a:r>
          </a:p>
          <a:p>
            <a:pPr algn="ctr"/>
            <a:endParaRPr lang="en-US" sz="3200" dirty="0" smtClean="0">
              <a:solidFill>
                <a:srgbClr val="000000"/>
              </a:solidFill>
              <a:latin typeface="Arial Black"/>
              <a:cs typeface="Arial Black"/>
            </a:endParaRPr>
          </a:p>
          <a:p>
            <a:pPr algn="ctr"/>
            <a:r>
              <a:rPr lang="en-US" sz="3200" dirty="0" smtClean="0">
                <a:solidFill>
                  <a:srgbClr val="000000"/>
                </a:solidFill>
                <a:latin typeface="Arial Black"/>
                <a:cs typeface="Arial Black"/>
              </a:rPr>
              <a:t>This is greater than the </a:t>
            </a:r>
            <a:r>
              <a:rPr lang="en-US" sz="3200" dirty="0" smtClean="0">
                <a:solidFill>
                  <a:srgbClr val="FF0000"/>
                </a:solidFill>
                <a:latin typeface="Arial Black"/>
                <a:cs typeface="Arial Black"/>
              </a:rPr>
              <a:t>240 </a:t>
            </a:r>
            <a:r>
              <a:rPr lang="en-US" sz="3200" dirty="0" err="1" smtClean="0">
                <a:solidFill>
                  <a:srgbClr val="FF0000"/>
                </a:solidFill>
                <a:latin typeface="Arial Black"/>
                <a:cs typeface="Arial Black"/>
              </a:rPr>
              <a:t>GtC</a:t>
            </a:r>
            <a:r>
              <a:rPr lang="en-US" sz="3200" dirty="0" smtClean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Black"/>
                <a:cs typeface="Arial Black"/>
              </a:rPr>
              <a:t>added to the Earth’s atmosphere since </a:t>
            </a:r>
            <a:r>
              <a:rPr lang="en-US" sz="3200" dirty="0" smtClean="0">
                <a:solidFill>
                  <a:srgbClr val="FF0000"/>
                </a:solidFill>
                <a:latin typeface="Arial Black"/>
                <a:cs typeface="Arial Black"/>
              </a:rPr>
              <a:t>1750</a:t>
            </a:r>
            <a:r>
              <a:rPr lang="en-US" sz="3200" dirty="0" smtClean="0">
                <a:solidFill>
                  <a:schemeClr val="tx1"/>
                </a:solidFill>
                <a:latin typeface="Arial Black"/>
                <a:cs typeface="Arial Black"/>
              </a:rPr>
              <a:t>!</a:t>
            </a:r>
            <a:endParaRPr lang="en-US" sz="32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25572" y="122706"/>
            <a:ext cx="57697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Carbon Sequestration at Maturity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197693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2002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76884" y="122706"/>
            <a:ext cx="52387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Details of the ISAM Estimation</a:t>
            </a:r>
            <a:endParaRPr lang="en-US" sz="3200" dirty="0"/>
          </a:p>
        </p:txBody>
      </p:sp>
      <p:grpSp>
        <p:nvGrpSpPr>
          <p:cNvPr id="6" name="Group 5"/>
          <p:cNvGrpSpPr/>
          <p:nvPr/>
        </p:nvGrpSpPr>
        <p:grpSpPr>
          <a:xfrm>
            <a:off x="39564" y="1040267"/>
            <a:ext cx="9063899" cy="5444519"/>
            <a:chOff x="17069806" y="16823074"/>
            <a:chExt cx="7315200" cy="4746028"/>
          </a:xfrm>
        </p:grpSpPr>
        <p:sp>
          <p:nvSpPr>
            <p:cNvPr id="7" name="Rounded Rectangle 6"/>
            <p:cNvSpPr/>
            <p:nvPr/>
          </p:nvSpPr>
          <p:spPr>
            <a:xfrm>
              <a:off x="17069806" y="16823074"/>
              <a:ext cx="7315200" cy="4746028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377149" y="17056100"/>
              <a:ext cx="4152900" cy="2495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/>
                <a:t>Total Area of Grasslands/Pasture lands at present:</a:t>
              </a:r>
            </a:p>
            <a:p>
              <a:pPr algn="r"/>
              <a:endParaRPr lang="en-US" sz="1200" dirty="0" smtClean="0"/>
            </a:p>
            <a:p>
              <a:pPr algn="r"/>
              <a:r>
                <a:rPr lang="en-US" sz="1200" dirty="0" smtClean="0"/>
                <a:t>Carbon sequestration in such lands at present:</a:t>
              </a:r>
            </a:p>
            <a:p>
              <a:pPr algn="r"/>
              <a:r>
                <a:rPr lang="en-US" sz="1200" dirty="0" smtClean="0"/>
                <a:t> </a:t>
              </a:r>
            </a:p>
            <a:p>
              <a:pPr algn="r"/>
              <a:r>
                <a:rPr lang="en-US" sz="1200" dirty="0" smtClean="0"/>
                <a:t>Total Area of such lands reverted to forest biomes:</a:t>
              </a:r>
            </a:p>
            <a:p>
              <a:pPr algn="r"/>
              <a:endParaRPr lang="en-US" sz="1200" dirty="0" smtClean="0"/>
            </a:p>
            <a:p>
              <a:pPr algn="r"/>
              <a:r>
                <a:rPr lang="en-US" sz="1200" dirty="0" smtClean="0"/>
                <a:t>Carbon sequestration in reverted lands at present:</a:t>
              </a:r>
            </a:p>
            <a:p>
              <a:pPr algn="r"/>
              <a:endParaRPr lang="en-US" sz="1200" dirty="0" smtClean="0"/>
            </a:p>
            <a:p>
              <a:pPr algn="r"/>
              <a:r>
                <a:rPr lang="en-US" sz="1200" dirty="0" smtClean="0"/>
                <a:t>Carbon sequestration in reverted forest biomes at maturity:</a:t>
              </a:r>
            </a:p>
            <a:p>
              <a:pPr algn="r"/>
              <a:endParaRPr lang="en-US" sz="1200" dirty="0" smtClean="0"/>
            </a:p>
            <a:p>
              <a:pPr algn="r"/>
              <a:r>
                <a:rPr lang="en-US" sz="1200" dirty="0" smtClean="0"/>
                <a:t>Net carbon sequestration at forest maturity:</a:t>
              </a:r>
            </a:p>
            <a:p>
              <a:pPr algn="r"/>
              <a:endParaRPr lang="en-US" sz="1200" dirty="0" smtClean="0"/>
            </a:p>
            <a:p>
              <a:pPr algn="r"/>
              <a:r>
                <a:rPr lang="en-US" sz="1200" dirty="0" smtClean="0"/>
                <a:t>Net carbon sequestration at forest maturity per unit area:</a:t>
              </a:r>
            </a:p>
            <a:p>
              <a:pPr algn="r"/>
              <a:endParaRPr lang="en-US" sz="1200" dirty="0" smtClean="0"/>
            </a:p>
            <a:p>
              <a:pPr algn="r"/>
              <a:r>
                <a:rPr lang="en-US" sz="1200" dirty="0" smtClean="0"/>
                <a:t>Estimated above ground re-growth over 20 years (Silver et al</a:t>
              </a:r>
              <a:r>
                <a:rPr lang="en-US" sz="1200" baseline="30000" dirty="0" smtClean="0"/>
                <a:t>1</a:t>
              </a:r>
              <a:r>
                <a:rPr lang="en-US" sz="1200" dirty="0" smtClean="0"/>
                <a:t>):  </a:t>
              </a:r>
              <a:endParaRPr lang="en-US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550792" y="17056100"/>
              <a:ext cx="2542113" cy="2495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47.3 MKm</a:t>
              </a:r>
              <a:r>
                <a:rPr lang="en-US" sz="1200" baseline="30000" dirty="0" smtClean="0">
                  <a:solidFill>
                    <a:srgbClr val="FF0000"/>
                  </a:solidFill>
                </a:rPr>
                <a:t>2</a:t>
              </a:r>
              <a:endParaRPr lang="en-US" sz="1200" dirty="0" smtClean="0">
                <a:solidFill>
                  <a:srgbClr val="FF0000"/>
                </a:solidFill>
              </a:endParaRPr>
            </a:p>
            <a:p>
              <a:endParaRPr lang="en-US" sz="1200" dirty="0" smtClean="0">
                <a:solidFill>
                  <a:srgbClr val="FF0000"/>
                </a:solidFill>
              </a:endParaRP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52.8 </a:t>
              </a:r>
              <a:r>
                <a:rPr lang="en-US" sz="1200" dirty="0" err="1" smtClean="0">
                  <a:solidFill>
                    <a:srgbClr val="FF0000"/>
                  </a:solidFill>
                </a:rPr>
                <a:t>GtC</a:t>
              </a:r>
              <a:endParaRPr lang="en-US" sz="1200" dirty="0" smtClean="0">
                <a:solidFill>
                  <a:srgbClr val="FF0000"/>
                </a:solidFill>
              </a:endParaRP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 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19.6 MKm</a:t>
              </a:r>
              <a:r>
                <a:rPr lang="en-US" sz="1200" baseline="30000" dirty="0" smtClean="0">
                  <a:solidFill>
                    <a:srgbClr val="FF0000"/>
                  </a:solidFill>
                </a:rPr>
                <a:t>2</a:t>
              </a:r>
              <a:endParaRPr lang="en-US" sz="1200" dirty="0" smtClean="0">
                <a:solidFill>
                  <a:srgbClr val="FF0000"/>
                </a:solidFill>
              </a:endParaRPr>
            </a:p>
            <a:p>
              <a:endParaRPr lang="en-US" sz="1200" dirty="0" smtClean="0">
                <a:solidFill>
                  <a:srgbClr val="FF0000"/>
                </a:solidFill>
              </a:endParaRP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27.5 </a:t>
              </a:r>
              <a:r>
                <a:rPr lang="en-US" sz="1200" dirty="0" err="1" smtClean="0">
                  <a:solidFill>
                    <a:srgbClr val="FF0000"/>
                  </a:solidFill>
                </a:rPr>
                <a:t>GtC</a:t>
              </a:r>
              <a:endParaRPr lang="en-US" sz="1200" dirty="0" smtClean="0">
                <a:solidFill>
                  <a:srgbClr val="FF0000"/>
                </a:solidFill>
              </a:endParaRPr>
            </a:p>
            <a:p>
              <a:endParaRPr lang="en-US" sz="1200" dirty="0" smtClean="0">
                <a:solidFill>
                  <a:srgbClr val="FF0000"/>
                </a:solidFill>
              </a:endParaRP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292.7 </a:t>
              </a:r>
              <a:r>
                <a:rPr lang="en-US" sz="1200" dirty="0" err="1" smtClean="0">
                  <a:solidFill>
                    <a:srgbClr val="FF0000"/>
                  </a:solidFill>
                </a:rPr>
                <a:t>GtC</a:t>
              </a:r>
              <a:endParaRPr lang="en-US" sz="1200" dirty="0" smtClean="0">
                <a:solidFill>
                  <a:srgbClr val="FF0000"/>
                </a:solidFill>
              </a:endParaRPr>
            </a:p>
            <a:p>
              <a:endParaRPr lang="en-US" sz="1200" dirty="0" smtClean="0">
                <a:solidFill>
                  <a:srgbClr val="FF0000"/>
                </a:solidFill>
              </a:endParaRP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265.2 </a:t>
              </a:r>
              <a:r>
                <a:rPr lang="en-US" sz="1200" dirty="0" err="1" smtClean="0">
                  <a:solidFill>
                    <a:srgbClr val="FF0000"/>
                  </a:solidFill>
                </a:rPr>
                <a:t>GtC</a:t>
              </a:r>
              <a:endParaRPr lang="en-US" sz="1200" dirty="0" smtClean="0">
                <a:solidFill>
                  <a:srgbClr val="FF0000"/>
                </a:solidFill>
              </a:endParaRPr>
            </a:p>
            <a:p>
              <a:endParaRPr lang="en-US" sz="1200" dirty="0" smtClean="0">
                <a:solidFill>
                  <a:srgbClr val="FF0000"/>
                </a:solidFill>
              </a:endParaRP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13.6 KgC/m</a:t>
              </a:r>
              <a:r>
                <a:rPr lang="en-US" sz="1200" baseline="30000" dirty="0" smtClean="0">
                  <a:solidFill>
                    <a:srgbClr val="FF0000"/>
                  </a:solidFill>
                </a:rPr>
                <a:t>2</a:t>
              </a:r>
              <a:endParaRPr lang="en-US" sz="1200" dirty="0" smtClean="0">
                <a:solidFill>
                  <a:srgbClr val="FF0000"/>
                </a:solidFill>
              </a:endParaRPr>
            </a:p>
            <a:p>
              <a:endParaRPr lang="en-US" sz="1200" dirty="0" smtClean="0">
                <a:solidFill>
                  <a:srgbClr val="FF0000"/>
                </a:solidFill>
              </a:endParaRP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617 gC/m</a:t>
              </a:r>
              <a:r>
                <a:rPr lang="en-US" sz="1200" baseline="30000" dirty="0" smtClean="0">
                  <a:solidFill>
                    <a:srgbClr val="FF0000"/>
                  </a:solidFill>
                </a:rPr>
                <a:t>2</a:t>
              </a:r>
              <a:r>
                <a:rPr lang="en-US" sz="1200" dirty="0" smtClean="0">
                  <a:solidFill>
                    <a:srgbClr val="FF0000"/>
                  </a:solidFill>
                </a:rPr>
                <a:t>/yr * 20 yrs = 12.3 KgC/m</a:t>
              </a:r>
              <a:r>
                <a:rPr lang="en-US" sz="1200" baseline="30000" dirty="0" smtClean="0">
                  <a:solidFill>
                    <a:srgbClr val="FF0000"/>
                  </a:solidFill>
                </a:rPr>
                <a:t>2</a:t>
              </a:r>
              <a:r>
                <a:rPr lang="en-US" sz="1200" dirty="0" smtClean="0">
                  <a:solidFill>
                    <a:srgbClr val="FF0000"/>
                  </a:solidFill>
                </a:rPr>
                <a:t>  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570203" y="20105299"/>
              <a:ext cx="6371851" cy="1260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aseline="30000" dirty="0" smtClean="0"/>
                <a:t>1</a:t>
              </a:r>
              <a:r>
                <a:rPr lang="en-US" sz="1000" dirty="0" smtClean="0"/>
                <a:t>Silver, W.L., </a:t>
              </a:r>
              <a:r>
                <a:rPr lang="en-US" sz="1000" dirty="0" err="1" smtClean="0"/>
                <a:t>Ostertag</a:t>
              </a:r>
              <a:r>
                <a:rPr lang="en-US" sz="1000" dirty="0" smtClean="0"/>
                <a:t>, R., and Lugo, A. E., “The Potential for Carbon Sequestration through Reforestation of Abandoned Tropical Agricultural and Pasture Lands, Restoration Ecology, </a:t>
              </a:r>
              <a:r>
                <a:rPr lang="en-US" sz="1000" dirty="0" err="1" smtClean="0"/>
                <a:t>Vol</a:t>
              </a:r>
              <a:r>
                <a:rPr lang="en-US" sz="1000" dirty="0" smtClean="0"/>
                <a:t> 8, Issue 4, Pages 394-407,Dec. 2000.</a:t>
              </a:r>
            </a:p>
            <a:p>
              <a:endParaRPr lang="en-US" sz="1000" dirty="0" smtClean="0"/>
            </a:p>
            <a:p>
              <a:pPr algn="ctr"/>
              <a:r>
                <a:rPr lang="en-US" sz="1200" dirty="0" smtClean="0"/>
                <a:t>Contact for Authors:</a:t>
              </a:r>
            </a:p>
            <a:p>
              <a:pPr algn="ctr"/>
              <a:r>
                <a:rPr lang="en-US" sz="1200" dirty="0" err="1" smtClean="0"/>
                <a:t>Sailesh</a:t>
              </a:r>
              <a:r>
                <a:rPr lang="en-US" sz="1200" dirty="0" smtClean="0"/>
                <a:t> K. </a:t>
              </a:r>
              <a:r>
                <a:rPr lang="en-US" sz="1200" dirty="0" err="1" smtClean="0"/>
                <a:t>Rao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hlinkClick r:id="rId2"/>
                </a:rPr>
                <a:t>srao@climatehealers.org</a:t>
              </a:r>
              <a:r>
                <a:rPr lang="en-US" sz="1200" dirty="0" smtClean="0"/>
                <a:t>  +1-(732)-809-3526</a:t>
              </a:r>
            </a:p>
            <a:p>
              <a:pPr algn="ctr"/>
              <a:r>
                <a:rPr lang="en-US" sz="1200" dirty="0" err="1" smtClean="0"/>
                <a:t>Atul</a:t>
              </a:r>
              <a:r>
                <a:rPr lang="en-US" sz="1200" dirty="0" smtClean="0"/>
                <a:t> K. Jain      </a:t>
              </a:r>
              <a:r>
                <a:rPr lang="en-US" sz="1200" dirty="0" smtClean="0">
                  <a:hlinkClick r:id="rId3"/>
                </a:rPr>
                <a:t>jain1@illinois.edu</a:t>
              </a:r>
              <a:r>
                <a:rPr lang="en-US" sz="1200" dirty="0" smtClean="0"/>
                <a:t>               +1-(217)-333-2128</a:t>
              </a:r>
            </a:p>
            <a:p>
              <a:pPr algn="ctr"/>
              <a:r>
                <a:rPr lang="en-US" sz="1200" dirty="0" err="1" smtClean="0"/>
                <a:t>Shijie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Shu</a:t>
              </a:r>
              <a:r>
                <a:rPr lang="en-US" sz="1200" dirty="0" smtClean="0"/>
                <a:t>        </a:t>
              </a:r>
              <a:r>
                <a:rPr lang="en-US" sz="1200" dirty="0" smtClean="0">
                  <a:hlinkClick r:id="rId4"/>
                </a:rPr>
                <a:t>sshu3@illinois.edu</a:t>
              </a:r>
              <a:r>
                <a:rPr lang="en-US" sz="1200" dirty="0" smtClean="0"/>
                <a:t>              +1-(217)-721-3092</a:t>
              </a:r>
              <a:r>
                <a:rPr lang="en-US" sz="1000" dirty="0" smtClean="0"/>
                <a:t/>
              </a:r>
              <a:br>
                <a:rPr lang="en-US" sz="1000" dirty="0" smtClean="0"/>
              </a:br>
              <a:r>
                <a:rPr lang="en-US" sz="1000" dirty="0" smtClean="0"/>
                <a:t>                             </a:t>
              </a:r>
              <a:endParaRPr lang="en-US" sz="1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197693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2002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373"/>
            <a:ext cx="6429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Courtesy, the </a:t>
            </a:r>
            <a:r>
              <a:rPr lang="en-US" sz="1200" dirty="0" err="1" smtClean="0"/>
              <a:t>Karech</a:t>
            </a:r>
            <a:r>
              <a:rPr lang="en-US" sz="1200" dirty="0" smtClean="0"/>
              <a:t> Village Forest Protection Committee and the Foundation for Ecological Security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064013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2006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3373"/>
            <a:ext cx="6429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Courtesy, the </a:t>
            </a:r>
            <a:r>
              <a:rPr lang="en-US" sz="1200" dirty="0" err="1" smtClean="0"/>
              <a:t>Karech</a:t>
            </a:r>
            <a:r>
              <a:rPr lang="en-US" sz="1200" dirty="0" smtClean="0"/>
              <a:t> Village Forest Protection Committee and the Foundation for Ecological Security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inderella Movie 20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280"/>
            <a:ext cx="9144000" cy="6089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I Sanctuar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151"/>
            <a:ext cx="9144000" cy="6865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0573" y="-13368"/>
            <a:ext cx="1152853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ssi Bai from Karec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453328" cy="8157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PCC Carbon Cyc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9694"/>
            <a:ext cx="9144000" cy="783460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208464" y="1111733"/>
            <a:ext cx="806254" cy="833431"/>
            <a:chOff x="4208464" y="1111733"/>
            <a:chExt cx="806254" cy="833431"/>
          </a:xfrm>
        </p:grpSpPr>
        <p:sp>
          <p:nvSpPr>
            <p:cNvPr id="19" name="Oval 18"/>
            <p:cNvSpPr/>
            <p:nvPr/>
          </p:nvSpPr>
          <p:spPr>
            <a:xfrm>
              <a:off x="4208464" y="1162808"/>
              <a:ext cx="376748" cy="782356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637970" y="1111733"/>
              <a:ext cx="376748" cy="782356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561242" y="6771681"/>
            <a:ext cx="25827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Source: IPCC AR5 WG1 Ch6, Fig.6.1 pg.471</a:t>
            </a:r>
            <a:endParaRPr lang="en-US" sz="900" baseline="30000" dirty="0" smtClean="0"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223585" y="1591483"/>
            <a:ext cx="4755299" cy="1590900"/>
            <a:chOff x="1223585" y="1591483"/>
            <a:chExt cx="4755299" cy="1590900"/>
          </a:xfrm>
        </p:grpSpPr>
        <p:sp>
          <p:nvSpPr>
            <p:cNvPr id="9" name="Oval 8"/>
            <p:cNvSpPr/>
            <p:nvPr/>
          </p:nvSpPr>
          <p:spPr>
            <a:xfrm>
              <a:off x="5130788" y="1617671"/>
              <a:ext cx="376748" cy="782356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602136" y="1591483"/>
              <a:ext cx="376748" cy="782356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600333" y="2400027"/>
              <a:ext cx="376748" cy="782356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223585" y="2400027"/>
              <a:ext cx="376748" cy="782356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nual human emission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56" y="0"/>
            <a:ext cx="8702842" cy="68747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4011" y="6634473"/>
            <a:ext cx="4070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Data from CDIAC, graphics from Andy </a:t>
            </a:r>
            <a:r>
              <a:rPr lang="en-US" sz="1200" dirty="0" err="1" smtClean="0"/>
              <a:t>Skuce</a:t>
            </a:r>
            <a:r>
              <a:rPr lang="en-US" sz="1200" dirty="0" smtClean="0"/>
              <a:t>, Skeptical Science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umulative human emission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99" y="-1"/>
            <a:ext cx="8488947" cy="68555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011" y="6634473"/>
            <a:ext cx="4070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Data from CDIAC, graphics from Andy </a:t>
            </a:r>
            <a:r>
              <a:rPr lang="en-US" sz="1200" dirty="0" err="1" smtClean="0"/>
              <a:t>Skuce</a:t>
            </a:r>
            <a:r>
              <a:rPr lang="en-US" sz="1200" dirty="0" smtClean="0"/>
              <a:t>, Skeptical Science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uddiman2014annotat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039" y="0"/>
            <a:ext cx="505142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05219" y="6634473"/>
            <a:ext cx="3343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Annotated graphics from William </a:t>
            </a:r>
            <a:r>
              <a:rPr lang="en-US" sz="1200" dirty="0" err="1" smtClean="0"/>
              <a:t>Ruddiman</a:t>
            </a:r>
            <a:r>
              <a:rPr lang="en-US" sz="1200" dirty="0" smtClean="0"/>
              <a:t>, 2014.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35836</TotalTime>
  <Words>841</Words>
  <Application>Microsoft Macintosh PowerPoint</Application>
  <PresentationFormat>On-screen Show (4:3)</PresentationFormat>
  <Paragraphs>385</Paragraphs>
  <Slides>28</Slides>
  <Notes>19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Google Trend Map</vt:lpstr>
      <vt:lpstr>Google Trend</vt:lpstr>
      <vt:lpstr>Slide 14</vt:lpstr>
      <vt:lpstr>Slide 15</vt:lpstr>
      <vt:lpstr>Global Land Carbon Stock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>Climate Healers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Sailesh Rao</dc:creator>
  <cp:lastModifiedBy>Sailesh Rao</cp:lastModifiedBy>
  <cp:revision>28</cp:revision>
  <dcterms:created xsi:type="dcterms:W3CDTF">2016-03-25T00:16:19Z</dcterms:created>
  <dcterms:modified xsi:type="dcterms:W3CDTF">2016-03-28T13:01:58Z</dcterms:modified>
</cp:coreProperties>
</file>