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92" r:id="rId3"/>
    <p:sldId id="288" r:id="rId4"/>
    <p:sldId id="263" r:id="rId5"/>
    <p:sldId id="266" r:id="rId6"/>
    <p:sldId id="258" r:id="rId7"/>
    <p:sldId id="259" r:id="rId8"/>
    <p:sldId id="290" r:id="rId9"/>
    <p:sldId id="260" r:id="rId10"/>
    <p:sldId id="270" r:id="rId11"/>
    <p:sldId id="306" r:id="rId12"/>
    <p:sldId id="305" r:id="rId13"/>
    <p:sldId id="278" r:id="rId14"/>
    <p:sldId id="307" r:id="rId15"/>
    <p:sldId id="295" r:id="rId16"/>
    <p:sldId id="280" r:id="rId17"/>
    <p:sldId id="283" r:id="rId18"/>
    <p:sldId id="291" r:id="rId19"/>
    <p:sldId id="294" r:id="rId20"/>
    <p:sldId id="281" r:id="rId21"/>
    <p:sldId id="284" r:id="rId22"/>
    <p:sldId id="272" r:id="rId23"/>
    <p:sldId id="289" r:id="rId24"/>
    <p:sldId id="296" r:id="rId25"/>
    <p:sldId id="297" r:id="rId26"/>
    <p:sldId id="298" r:id="rId27"/>
    <p:sldId id="299" r:id="rId28"/>
    <p:sldId id="300" r:id="rId29"/>
    <p:sldId id="275" r:id="rId30"/>
    <p:sldId id="276" r:id="rId31"/>
    <p:sldId id="301" r:id="rId32"/>
    <p:sldId id="302" r:id="rId33"/>
    <p:sldId id="303" r:id="rId34"/>
    <p:sldId id="269" r:id="rId35"/>
    <p:sldId id="30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FA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3" autoAdjust="0"/>
    <p:restoredTop sz="94660"/>
  </p:normalViewPr>
  <p:slideViewPr>
    <p:cSldViewPr snapToGrid="0">
      <p:cViewPr varScale="1">
        <p:scale>
          <a:sx n="65" d="100"/>
          <a:sy n="65" d="100"/>
        </p:scale>
        <p:origin x="7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ACC8-60B2-42BD-BD55-8F88A159B57E}" type="datetimeFigureOut">
              <a:rPr lang="en-US" smtClean="0"/>
              <a:t>3/7/2016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1D910-0760-4756-8F72-D2E0342D70E6}" type="slidenum">
              <a:rPr lang="en-US" smtClean="0"/>
              <a:t>‹#›</a:t>
            </a:fld>
            <a:endParaRPr lang="en-US"/>
          </a:p>
        </p:txBody>
      </p:sp>
    </p:spTree>
    <p:extLst>
      <p:ext uri="{BB962C8B-B14F-4D97-AF65-F5344CB8AC3E}">
        <p14:creationId xmlns:p14="http://schemas.microsoft.com/office/powerpoint/2010/main" val="140187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7C8C09-7062-4367-9361-505B1F1502C5}" type="slidenum">
              <a:rPr lang="en-US" altLang="en-US" smtClean="0"/>
              <a:pPr/>
              <a:t>1</a:t>
            </a:fld>
            <a:endParaRPr lang="en-US" altLang="en-US" dirty="0" smtClean="0"/>
          </a:p>
        </p:txBody>
      </p:sp>
      <p:sp>
        <p:nvSpPr>
          <p:cNvPr id="40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42FD45C-6BBA-40D7-9371-4D39E0C8AF1B}" type="slidenum">
              <a:rPr lang="en-US" altLang="en-US" sz="1200"/>
              <a:pPr algn="r" eaLnBrk="1" hangingPunct="1"/>
              <a:t>1</a:t>
            </a:fld>
            <a:endParaRPr lang="en-US" altLang="en-US" sz="1200" dirty="0"/>
          </a:p>
        </p:txBody>
      </p:sp>
      <p:sp>
        <p:nvSpPr>
          <p:cNvPr id="4100" name="Rectangle 2"/>
          <p:cNvSpPr>
            <a:spLocks noGrp="1" noRot="1" noChangeAspect="1" noChangeArrowheads="1" noTextEdit="1"/>
          </p:cNvSpPr>
          <p:nvPr>
            <p:ph type="sldImg"/>
          </p:nvPr>
        </p:nvSpPr>
        <p:spPr>
          <a:ln/>
        </p:spPr>
      </p:sp>
      <p:sp>
        <p:nvSpPr>
          <p:cNvPr id="4101"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7089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D452F3-C895-483C-999E-2C42AF2C3055}" type="slidenum">
              <a:rPr lang="en-US" altLang="en-US" smtClean="0"/>
              <a:pPr/>
              <a:t>18</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7340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CF552D-8A8E-4DC1-BFFF-931C94D97FCA}" type="slidenum">
              <a:rPr lang="en-US" altLang="en-US" smtClean="0"/>
              <a:pPr/>
              <a:t>22</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8462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Multiple pollutants that come from burning coal cause serious harm to the body. Mercury exposure can damage the brain, leading to stroke or loss of intellectual capacity. Pollutants such as particulate matter and nitrogen oxides can harm the respiratory system and cause lung cancer, COPD, and asthma. Particulate matter and nitrogen oxides can damage the cardiovascular system, which can lead to coronary heart disease, heart attacks, or congestive heart failure. For our health, it is clearly beneficial to replace fossil fuels with more efficient technology. PSR and the American Council for an Energy-Efficiency Economy recently collaborated on this handout to highlight the health benefits of energy efficiency.</a:t>
            </a: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5EB940-1E98-694B-A82E-599C3FC11A53}" type="slidenum">
              <a:rPr lang="en-US" smtClean="0"/>
              <a:t>28</a:t>
            </a:fld>
            <a:endParaRPr lang="en-US"/>
          </a:p>
        </p:txBody>
      </p:sp>
    </p:spTree>
    <p:extLst>
      <p:ext uri="{BB962C8B-B14F-4D97-AF65-F5344CB8AC3E}">
        <p14:creationId xmlns:p14="http://schemas.microsoft.com/office/powerpoint/2010/main" val="64838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A2180A-76E8-4632-8AFE-13AFD2746312}" type="slidenum">
              <a:rPr lang="en-US" altLang="en-US" smtClean="0"/>
              <a:pPr>
                <a:spcBef>
                  <a:spcPct val="0"/>
                </a:spcBef>
              </a:pPr>
              <a:t>31</a:t>
            </a:fld>
            <a:endParaRPr lang="en-US" alt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dirty="0" smtClean="0"/>
              <a:t>Domestically, the effects of climate change could overwhelm disaster-response capabilities. As was painfully evident in NOLA in the aftermath of Katrina, current health infrastructures and systems are completely unprepared for climate change.  Internationally, as mentioned, climate change may cause humanitarian disasters, contribute to political violence, and undermine weak governments.  Immediate actions are needed to improve the global public health infrastructure, the ability to fight disease, and improve access to health services, both across the U.S. and around the world.</a:t>
            </a:r>
          </a:p>
          <a:p>
            <a:pPr eaLnBrk="1" hangingPunct="1"/>
            <a:endParaRPr lang="en-US" altLang="en-US" dirty="0" smtClean="0"/>
          </a:p>
        </p:txBody>
      </p:sp>
    </p:spTree>
    <p:extLst>
      <p:ext uri="{BB962C8B-B14F-4D97-AF65-F5344CB8AC3E}">
        <p14:creationId xmlns:p14="http://schemas.microsoft.com/office/powerpoint/2010/main" val="231723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Like in health, reducing unhealthy activity is an important first step. Energy efficiency reduces the demand for electricity, which under our current system means reducing the need to burn fossil fuels. In 2014, about 67% of US electricity came from fossil fuels. Globally, around 80% of electricity is generated from fossil fuels. This means that when you turn on the light switch, a large majority of the electricity is from coal or natural gas. Therefore, the less electricity we use, the less we need to burn in the first place. </a:t>
            </a:r>
          </a:p>
          <a:p>
            <a:endParaRPr lang="en-US" dirty="0"/>
          </a:p>
        </p:txBody>
      </p:sp>
      <p:sp>
        <p:nvSpPr>
          <p:cNvPr id="4" name="Slide Number Placeholder 3"/>
          <p:cNvSpPr>
            <a:spLocks noGrp="1"/>
          </p:cNvSpPr>
          <p:nvPr>
            <p:ph type="sldNum" sz="quarter" idx="10"/>
          </p:nvPr>
        </p:nvSpPr>
        <p:spPr/>
        <p:txBody>
          <a:bodyPr/>
          <a:lstStyle/>
          <a:p>
            <a:fld id="{125EB940-1E98-694B-A82E-599C3FC11A5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5304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B77A17-E6C8-4F23-B9AC-D0CB72A7D583}" type="slidenum">
              <a:rPr lang="en-US" altLang="en-US" smtClean="0"/>
              <a:pPr/>
              <a:t>4</a:t>
            </a:fld>
            <a:endParaRPr lang="en-US" alt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dirty="0" smtClean="0"/>
              <a:t>According to NASA, 2010 is on course to be the planet's hottest year since records started in 1880. The current top 10, in descending order, are: 2010, 2005, 1998, 2003, 2002, 2006, 2009 2007, 2004, and 2012. </a:t>
            </a:r>
          </a:p>
        </p:txBody>
      </p:sp>
    </p:spTree>
    <p:extLst>
      <p:ext uri="{BB962C8B-B14F-4D97-AF65-F5344CB8AC3E}">
        <p14:creationId xmlns:p14="http://schemas.microsoft.com/office/powerpoint/2010/main" val="260218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B77945-8D49-4156-96A0-B75E5F92C248}" type="slidenum">
              <a:rPr lang="en-US" altLang="en-US" smtClean="0"/>
              <a:pPr/>
              <a:t>5</a:t>
            </a:fld>
            <a:endParaRPr lang="en-US" altLang="en-US" dirty="0" smtClean="0"/>
          </a:p>
        </p:txBody>
      </p:sp>
      <p:sp>
        <p:nvSpPr>
          <p:cNvPr id="62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5D7905A-4021-4015-9368-8CA56BB79E25}" type="slidenum">
              <a:rPr lang="en-US" altLang="en-US" sz="1200"/>
              <a:pPr algn="r" eaLnBrk="1" hangingPunct="1"/>
              <a:t>5</a:t>
            </a:fld>
            <a:endParaRPr lang="en-US" altLang="en-US" sz="1200" dirty="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p:spPr>
        <p:txBody>
          <a:bodyPr/>
          <a:lstStyle/>
          <a:p>
            <a:pPr eaLnBrk="1" hangingPunct="1"/>
            <a:r>
              <a:rPr lang="en-US" altLang="en-US" dirty="0" smtClean="0"/>
              <a:t>This rapid warming has brought global temperature to within about one 1</a:t>
            </a:r>
            <a:r>
              <a:rPr lang="en-US" altLang="en-US" dirty="0" smtClean="0">
                <a:cs typeface="Arial" panose="020B0604020202020204" pitchFamily="34" charset="0"/>
              </a:rPr>
              <a:t>° C (1.8° F) of the maximum temperature of the past million years. </a:t>
            </a:r>
            <a:r>
              <a:rPr lang="en-US" altLang="en-US" dirty="0" smtClean="0"/>
              <a:t>The last time it was that warm was about three million years ago, when sea level was estimated to have been about 25 meters (80 feet) higher than today." </a:t>
            </a:r>
          </a:p>
        </p:txBody>
      </p:sp>
    </p:spTree>
    <p:extLst>
      <p:ext uri="{BB962C8B-B14F-4D97-AF65-F5344CB8AC3E}">
        <p14:creationId xmlns:p14="http://schemas.microsoft.com/office/powerpoint/2010/main" val="240104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08C971-5E76-40A6-AB6B-1DA82E4E7847}" type="slidenum">
              <a:rPr lang="en-US" altLang="en-US" smtClean="0"/>
              <a:pPr/>
              <a:t>7</a:t>
            </a:fld>
            <a:endParaRPr lang="en-US" altLang="en-US" smtClean="0"/>
          </a:p>
        </p:txBody>
      </p:sp>
      <p:sp>
        <p:nvSpPr>
          <p:cNvPr id="92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7A58342-88DF-4533-98DA-193687AAF206}" type="slidenum">
              <a:rPr lang="en-US" altLang="en-US" sz="1200"/>
              <a:pPr algn="r" eaLnBrk="1" hangingPunct="1"/>
              <a:t>7</a:t>
            </a:fld>
            <a:endParaRPr lang="en-US" altLang="en-US" sz="1200"/>
          </a:p>
        </p:txBody>
      </p:sp>
      <p:sp>
        <p:nvSpPr>
          <p:cNvPr id="9220" name="Rectangle 2"/>
          <p:cNvSpPr>
            <a:spLocks noGrp="1" noRot="1" noChangeAspect="1" noChangeArrowheads="1" noTextEdit="1"/>
          </p:cNvSpPr>
          <p:nvPr>
            <p:ph type="sldImg"/>
          </p:nvPr>
        </p:nvSpPr>
        <p:spPr>
          <a:ln/>
        </p:spPr>
      </p:sp>
      <p:sp>
        <p:nvSpPr>
          <p:cNvPr id="9221" name="Rectangle 3"/>
          <p:cNvSpPr>
            <a:spLocks noGrp="1" noChangeArrowheads="1"/>
          </p:cNvSpPr>
          <p:nvPr>
            <p:ph type="body" idx="1"/>
          </p:nvPr>
        </p:nvSpPr>
        <p:spPr>
          <a:noFill/>
        </p:spPr>
        <p:txBody>
          <a:bodyPr/>
          <a:lstStyle/>
          <a:p>
            <a:pPr eaLnBrk="1" hangingPunct="1"/>
            <a:r>
              <a:rPr lang="en-US" altLang="en-US" smtClean="0"/>
              <a:t>What do we mean? What should we say? We tend to use them interchangably [read slide]</a:t>
            </a:r>
          </a:p>
          <a:p>
            <a:pPr eaLnBrk="1" hangingPunct="1"/>
            <a:r>
              <a:rPr lang="en-US" altLang="en-US" b="1" smtClean="0"/>
              <a:t>Variability means both</a:t>
            </a:r>
            <a:r>
              <a:rPr lang="en-US" altLang="en-US" smtClean="0"/>
              <a:t> between and within seasons-- intra-season variability seen as extreme variability in daily rainfall and temperature, even if averages are stable.  Given this, some even prefer the term </a:t>
            </a:r>
            <a:r>
              <a:rPr lang="en-US" altLang="en-US" b="1" smtClean="0"/>
              <a:t>"weather wierding,"</a:t>
            </a:r>
            <a:r>
              <a:rPr lang="en-US" altLang="en-US" smtClean="0"/>
              <a:t> because the rise in average global temperature is going to lead to all sorts of crazy things - from hotter heat spells and droughts in some places, to colder cold spells and more violent storms, etc. in other places. </a:t>
            </a:r>
          </a:p>
        </p:txBody>
      </p:sp>
    </p:spTree>
    <p:extLst>
      <p:ext uri="{BB962C8B-B14F-4D97-AF65-F5344CB8AC3E}">
        <p14:creationId xmlns:p14="http://schemas.microsoft.com/office/powerpoint/2010/main" val="8082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D56321-E70C-45DF-A875-C523C355010F}" type="slidenum">
              <a:rPr lang="en-US" altLang="en-US" smtClean="0"/>
              <a:pPr/>
              <a:t>8</a:t>
            </a:fld>
            <a:endParaRPr lang="en-US" altLang="en-US" smtClean="0"/>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CB74743-7593-45EB-B349-A445EF850163}" type="slidenum">
              <a:rPr lang="en-US" altLang="en-US" sz="1200"/>
              <a:pPr algn="r" eaLnBrk="1" hangingPunct="1"/>
              <a:t>8</a:t>
            </a:fld>
            <a:endParaRPr lang="en-US" altLang="en-US" sz="120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p:spPr>
        <p:txBody>
          <a:bodyPr/>
          <a:lstStyle/>
          <a:p>
            <a:pPr eaLnBrk="1" hangingPunct="1"/>
            <a:r>
              <a:rPr lang="en-US" altLang="en-US" smtClean="0"/>
              <a:t>Small- and medium-scale disasters are occurring more frequently than the kind of large-scale disasters that hit the headlines.  Floods, droughts and melting ice caps are each associated with increased suffering, death, and disease.  </a:t>
            </a:r>
          </a:p>
          <a:p>
            <a:pPr eaLnBrk="1" hangingPunct="1"/>
            <a:r>
              <a:rPr lang="en-US" altLang="en-US" smtClean="0"/>
              <a:t>In Europe in 2003, an estimated 20,000 people died due to extremely hot temperatures. The situation will worsen if climate trends continue.  A further 5.5 million healthy years of life were lost worldwide due to debilitating diseases caused by climate change. WHO scientists note "We see an approximate doubling in deaths and in the burden in healthy life years lost" by 2030. </a:t>
            </a:r>
          </a:p>
          <a:p>
            <a:pPr eaLnBrk="1" hangingPunct="1"/>
            <a:endParaRPr lang="en-US" altLang="en-US" smtClean="0"/>
          </a:p>
          <a:p>
            <a:pPr eaLnBrk="1" hangingPunct="1"/>
            <a:r>
              <a:rPr lang="en-US" altLang="en-US" smtClean="0"/>
              <a:t>Large cities are also likely to experience more severe health problems because they produce the urban "heat island" effect. </a:t>
            </a:r>
          </a:p>
          <a:p>
            <a:pPr eaLnBrk="1" hangingPunct="1"/>
            <a:endParaRPr lang="en-US" altLang="en-US" smtClean="0"/>
          </a:p>
        </p:txBody>
      </p:sp>
    </p:spTree>
    <p:extLst>
      <p:ext uri="{BB962C8B-B14F-4D97-AF65-F5344CB8AC3E}">
        <p14:creationId xmlns:p14="http://schemas.microsoft.com/office/powerpoint/2010/main" val="15228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A5F498-6588-4F67-ACA9-4D1A04AE54BC}" type="slidenum">
              <a:rPr lang="en-US" altLang="en-US" smtClean="0"/>
              <a:pPr/>
              <a:t>9</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algn="ctr" eaLnBrk="1" hangingPunct="1"/>
            <a:r>
              <a:rPr lang="en-US" altLang="en-US" b="1" smtClean="0"/>
              <a:t>Ex: Global Warming means…(discuss)</a:t>
            </a:r>
          </a:p>
          <a:p>
            <a:pPr eaLnBrk="1" hangingPunct="1"/>
            <a:r>
              <a:rPr lang="en-US" altLang="en-US" smtClean="0"/>
              <a:t>Examples: </a:t>
            </a:r>
          </a:p>
          <a:p>
            <a:pPr eaLnBrk="1" hangingPunct="1"/>
            <a:r>
              <a:rPr lang="en-US" altLang="en-US" smtClean="0"/>
              <a:t>-- Extremely costly Hurricanes will become more intense due to global warming. </a:t>
            </a:r>
            <a:r>
              <a:rPr lang="en-US" altLang="en-US" b="1" smtClean="0"/>
              <a:t>Insured losses caused by hurricanes</a:t>
            </a:r>
            <a:r>
              <a:rPr lang="en-US" altLang="en-US" smtClean="0"/>
              <a:t> in 2004 &amp; 2005 in Florida alone </a:t>
            </a:r>
            <a:r>
              <a:rPr lang="en-US" altLang="en-US" b="1" smtClean="0"/>
              <a:t>Cost $35 billion</a:t>
            </a:r>
            <a:r>
              <a:rPr lang="en-US" altLang="en-US" smtClean="0"/>
              <a:t>. </a:t>
            </a:r>
          </a:p>
          <a:p>
            <a:pPr eaLnBrk="1" hangingPunct="1"/>
            <a:r>
              <a:rPr lang="en-US" altLang="en-US" smtClean="0"/>
              <a:t>-- Global warming effects can also be seen in the rise in sea level with simultaneous loss of surface river water flows. The best estimate is that sea level will rise about 19 inches in this century (1-3 feet in the next 100 years), primarily due to expanding warmer ocean water even if global greenhouse emissions are stabilized and of course more if we don’t reduce our emissions.  Sea level is rising because of expansion of warmer ocean water (thermal expansion) and melting of polar and glacial ice.  Glacier melt in the Himalayas is projected to increase flooding, and rock avalanches from destabilized slopes, and to affect water resources within the next two to three decades to be followed by decreased river flows as the glaciers recede. For North America, warming in western mountains is projected to cause decreased snowpack, more winter flooding, and reduced summer flows, exacerbating competition for over-allocated water resources.</a:t>
            </a:r>
          </a:p>
          <a:p>
            <a:pPr eaLnBrk="1" hangingPunct="1"/>
            <a:r>
              <a:rPr lang="en-US" altLang="en-US" smtClean="0"/>
              <a:t>--the loss of biodiversity is related to loss of natural habitat areas which are shrinking, putting many species of plants and animals at risk (including up to 30% of bird populations—many of which are not currently on any endangered lists).  </a:t>
            </a:r>
          </a:p>
          <a:p>
            <a:pPr eaLnBrk="1" hangingPunct="1"/>
            <a:r>
              <a:rPr lang="en-US" altLang="en-US" smtClean="0"/>
              <a:t>--An increase in disease is predicted to occur on a global scale in association with a simultaneous increase in weed and pest populations.</a:t>
            </a:r>
          </a:p>
          <a:p>
            <a:pPr eaLnBrk="1" hangingPunct="1"/>
            <a:endParaRPr lang="en-US" altLang="en-US" smtClean="0"/>
          </a:p>
        </p:txBody>
      </p:sp>
    </p:spTree>
    <p:extLst>
      <p:ext uri="{BB962C8B-B14F-4D97-AF65-F5344CB8AC3E}">
        <p14:creationId xmlns:p14="http://schemas.microsoft.com/office/powerpoint/2010/main" val="281130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FA53A6-8D2A-4D69-A847-C9A7D06A2B94}" type="slidenum">
              <a:rPr lang="en-US" altLang="en-US" smtClean="0"/>
              <a:pPr/>
              <a:t>12</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6351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a:t>
            </a:r>
            <a:r>
              <a:rPr lang="en-US" baseline="0" dirty="0" smtClean="0"/>
              <a:t> WHO FEEL THEY ARE GOWING UP IN A THREATENED FUTURE TEND TO BE MORE TROUBLES THAN THEIR PARENTS AND GRANDPARENTS. A SURVEY OF AUSTRALIAN CHILDREN INDICATED THAT A QUARTER OF THEM FEAR THE WORLD WILL END BEFORE THEY GROW UP. </a:t>
            </a:r>
          </a:p>
          <a:p>
            <a:endParaRPr lang="en-US" baseline="0" dirty="0" smtClean="0"/>
          </a:p>
          <a:p>
            <a:r>
              <a:rPr lang="en-US" baseline="0" dirty="0" smtClean="0"/>
              <a:t>KATRINA-1.1 MILLION PEOPLE DISPLACED, 1,833 DEAD, 270,000 HOMES LOST, $200 BILLION IN TAXPAYER DOLLARS</a:t>
            </a:r>
          </a:p>
          <a:p>
            <a:endParaRPr lang="en-US" baseline="0" dirty="0" smtClean="0"/>
          </a:p>
          <a:p>
            <a:r>
              <a:rPr lang="en-US" baseline="0" dirty="0" smtClean="0"/>
              <a:t>SUPER STORM SANDY-150  KILLED </a:t>
            </a:r>
          </a:p>
          <a:p>
            <a:endParaRPr lang="en-US" baseline="0" dirty="0" smtClean="0"/>
          </a:p>
          <a:p>
            <a:r>
              <a:rPr lang="en-US" baseline="0" dirty="0" smtClean="0"/>
              <a:t>THINK FUKUSHIMA, THINK NEPAL</a:t>
            </a:r>
          </a:p>
          <a:p>
            <a:endParaRPr lang="en-US" baseline="0" dirty="0" smtClean="0"/>
          </a:p>
          <a:p>
            <a:r>
              <a:rPr lang="en-US" baseline="0" dirty="0" smtClean="0"/>
              <a:t>A STUDY DONE BY THE WOODS INSTITUTE FOR THE ENVIRONMENT IN 2013 FOUND THAT THE MAJORITY OF THE PUBLIC BELIEVES THAT GLOBAL WARMING IS HAPPENING AND 83% SUPPORT PREPARING NOW FOR THE COMING IMPACTS……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1C8AE3-1EB7-EC43-AB69-C146FC53FC90}" type="slidenum">
              <a:rPr lang="en-US" smtClean="0"/>
              <a:t>15</a:t>
            </a:fld>
            <a:endParaRPr lang="en-US"/>
          </a:p>
        </p:txBody>
      </p:sp>
    </p:spTree>
    <p:extLst>
      <p:ext uri="{BB962C8B-B14F-4D97-AF65-F5344CB8AC3E}">
        <p14:creationId xmlns:p14="http://schemas.microsoft.com/office/powerpoint/2010/main" val="303795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44D37-260C-43CA-8EB6-AF526D888C30}"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CE32B-66F7-403A-BE26-FFB736CDC857}" type="slidenum">
              <a:rPr lang="en-US" smtClean="0"/>
              <a:t>‹#›</a:t>
            </a:fld>
            <a:endParaRPr lang="en-US"/>
          </a:p>
        </p:txBody>
      </p:sp>
    </p:spTree>
    <p:extLst>
      <p:ext uri="{BB962C8B-B14F-4D97-AF65-F5344CB8AC3E}">
        <p14:creationId xmlns:p14="http://schemas.microsoft.com/office/powerpoint/2010/main" val="260882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44D37-260C-43CA-8EB6-AF526D888C30}"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CE32B-66F7-403A-BE26-FFB736CDC857}" type="slidenum">
              <a:rPr lang="en-US" smtClean="0"/>
              <a:t>‹#›</a:t>
            </a:fld>
            <a:endParaRPr lang="en-US"/>
          </a:p>
        </p:txBody>
      </p:sp>
    </p:spTree>
    <p:extLst>
      <p:ext uri="{BB962C8B-B14F-4D97-AF65-F5344CB8AC3E}">
        <p14:creationId xmlns:p14="http://schemas.microsoft.com/office/powerpoint/2010/main" val="425488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44D37-260C-43CA-8EB6-AF526D888C30}"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CE32B-66F7-403A-BE26-FFB736CDC857}" type="slidenum">
              <a:rPr lang="en-US" smtClean="0"/>
              <a:t>‹#›</a:t>
            </a:fld>
            <a:endParaRPr lang="en-US"/>
          </a:p>
        </p:txBody>
      </p:sp>
    </p:spTree>
    <p:extLst>
      <p:ext uri="{BB962C8B-B14F-4D97-AF65-F5344CB8AC3E}">
        <p14:creationId xmlns:p14="http://schemas.microsoft.com/office/powerpoint/2010/main" val="116069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44D37-260C-43CA-8EB6-AF526D888C30}"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CE32B-66F7-403A-BE26-FFB736CDC857}" type="slidenum">
              <a:rPr lang="en-US" smtClean="0"/>
              <a:t>‹#›</a:t>
            </a:fld>
            <a:endParaRPr lang="en-US"/>
          </a:p>
        </p:txBody>
      </p:sp>
    </p:spTree>
    <p:extLst>
      <p:ext uri="{BB962C8B-B14F-4D97-AF65-F5344CB8AC3E}">
        <p14:creationId xmlns:p14="http://schemas.microsoft.com/office/powerpoint/2010/main" val="91458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44D37-260C-43CA-8EB6-AF526D888C30}"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CE32B-66F7-403A-BE26-FFB736CDC857}" type="slidenum">
              <a:rPr lang="en-US" smtClean="0"/>
              <a:t>‹#›</a:t>
            </a:fld>
            <a:endParaRPr lang="en-US"/>
          </a:p>
        </p:txBody>
      </p:sp>
    </p:spTree>
    <p:extLst>
      <p:ext uri="{BB962C8B-B14F-4D97-AF65-F5344CB8AC3E}">
        <p14:creationId xmlns:p14="http://schemas.microsoft.com/office/powerpoint/2010/main" val="362521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44D37-260C-43CA-8EB6-AF526D888C30}"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CE32B-66F7-403A-BE26-FFB736CDC857}" type="slidenum">
              <a:rPr lang="en-US" smtClean="0"/>
              <a:t>‹#›</a:t>
            </a:fld>
            <a:endParaRPr lang="en-US"/>
          </a:p>
        </p:txBody>
      </p:sp>
    </p:spTree>
    <p:extLst>
      <p:ext uri="{BB962C8B-B14F-4D97-AF65-F5344CB8AC3E}">
        <p14:creationId xmlns:p14="http://schemas.microsoft.com/office/powerpoint/2010/main" val="31328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44D37-260C-43CA-8EB6-AF526D888C30}" type="datetimeFigureOut">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CE32B-66F7-403A-BE26-FFB736CDC857}" type="slidenum">
              <a:rPr lang="en-US" smtClean="0"/>
              <a:t>‹#›</a:t>
            </a:fld>
            <a:endParaRPr lang="en-US"/>
          </a:p>
        </p:txBody>
      </p:sp>
    </p:spTree>
    <p:extLst>
      <p:ext uri="{BB962C8B-B14F-4D97-AF65-F5344CB8AC3E}">
        <p14:creationId xmlns:p14="http://schemas.microsoft.com/office/powerpoint/2010/main" val="381234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44D37-260C-43CA-8EB6-AF526D888C30}" type="datetimeFigureOut">
              <a:rPr lang="en-US" smtClean="0"/>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CE32B-66F7-403A-BE26-FFB736CDC857}" type="slidenum">
              <a:rPr lang="en-US" smtClean="0"/>
              <a:t>‹#›</a:t>
            </a:fld>
            <a:endParaRPr lang="en-US"/>
          </a:p>
        </p:txBody>
      </p:sp>
    </p:spTree>
    <p:extLst>
      <p:ext uri="{BB962C8B-B14F-4D97-AF65-F5344CB8AC3E}">
        <p14:creationId xmlns:p14="http://schemas.microsoft.com/office/powerpoint/2010/main" val="65642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44D37-260C-43CA-8EB6-AF526D888C30}" type="datetimeFigureOut">
              <a:rPr lang="en-US" smtClean="0"/>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CE32B-66F7-403A-BE26-FFB736CDC857}" type="slidenum">
              <a:rPr lang="en-US" smtClean="0"/>
              <a:t>‹#›</a:t>
            </a:fld>
            <a:endParaRPr lang="en-US"/>
          </a:p>
        </p:txBody>
      </p:sp>
    </p:spTree>
    <p:extLst>
      <p:ext uri="{BB962C8B-B14F-4D97-AF65-F5344CB8AC3E}">
        <p14:creationId xmlns:p14="http://schemas.microsoft.com/office/powerpoint/2010/main" val="147630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44D37-260C-43CA-8EB6-AF526D888C30}"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CE32B-66F7-403A-BE26-FFB736CDC857}" type="slidenum">
              <a:rPr lang="en-US" smtClean="0"/>
              <a:t>‹#›</a:t>
            </a:fld>
            <a:endParaRPr lang="en-US"/>
          </a:p>
        </p:txBody>
      </p:sp>
    </p:spTree>
    <p:extLst>
      <p:ext uri="{BB962C8B-B14F-4D97-AF65-F5344CB8AC3E}">
        <p14:creationId xmlns:p14="http://schemas.microsoft.com/office/powerpoint/2010/main" val="2735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44D37-260C-43CA-8EB6-AF526D888C30}"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CE32B-66F7-403A-BE26-FFB736CDC857}" type="slidenum">
              <a:rPr lang="en-US" smtClean="0"/>
              <a:t>‹#›</a:t>
            </a:fld>
            <a:endParaRPr lang="en-US"/>
          </a:p>
        </p:txBody>
      </p:sp>
    </p:spTree>
    <p:extLst>
      <p:ext uri="{BB962C8B-B14F-4D97-AF65-F5344CB8AC3E}">
        <p14:creationId xmlns:p14="http://schemas.microsoft.com/office/powerpoint/2010/main" val="98367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5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44D37-260C-43CA-8EB6-AF526D888C30}" type="datetimeFigureOut">
              <a:rPr lang="en-US" smtClean="0"/>
              <a:t>3/7/2016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CE32B-66F7-403A-BE26-FFB736CDC857}" type="slidenum">
              <a:rPr lang="en-US" smtClean="0"/>
              <a:t>‹#›</a:t>
            </a:fld>
            <a:endParaRPr lang="en-US"/>
          </a:p>
        </p:txBody>
      </p:sp>
    </p:spTree>
    <p:extLst>
      <p:ext uri="{BB962C8B-B14F-4D97-AF65-F5344CB8AC3E}">
        <p14:creationId xmlns:p14="http://schemas.microsoft.com/office/powerpoint/2010/main" val="2587979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hyperlink" Target="http://www.experiencefestival.com/wp/article/anxiety-all-about-clinical-depression" TargetMode="External"/><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4294967295"/>
          </p:nvPr>
        </p:nvSpPr>
        <p:spPr>
          <a:xfrm>
            <a:off x="750277" y="394432"/>
            <a:ext cx="10691447" cy="2184650"/>
          </a:xfrm>
        </p:spPr>
        <p:txBody>
          <a:bodyPr>
            <a:noAutofit/>
          </a:bodyPr>
          <a:lstStyle/>
          <a:p>
            <a:pPr marL="0" indent="0" algn="ctr">
              <a:spcAft>
                <a:spcPts val="600"/>
              </a:spcAft>
              <a:buNone/>
              <a:defRPr/>
            </a:pPr>
            <a:r>
              <a:rPr lang="en-US" altLang="en-US" sz="6600" b="1" dirty="0" smtClean="0">
                <a:solidFill>
                  <a:srgbClr val="FF5050"/>
                </a:solidFill>
                <a:effectLst>
                  <a:outerShdw blurRad="38100" dist="38100" dir="2700000" algn="tl">
                    <a:srgbClr val="000000"/>
                  </a:outerShdw>
                </a:effectLst>
              </a:rPr>
              <a:t>Climate Change Is Sickening</a:t>
            </a:r>
          </a:p>
          <a:p>
            <a:pPr marL="0" indent="0" algn="ctr">
              <a:spcAft>
                <a:spcPts val="600"/>
              </a:spcAft>
              <a:buNone/>
              <a:defRPr/>
            </a:pPr>
            <a:endParaRPr lang="en-US" altLang="en-US" sz="6600" b="1" dirty="0">
              <a:solidFill>
                <a:srgbClr val="FF5050"/>
              </a:solidFill>
              <a:effectLst>
                <a:outerShdw blurRad="38100" dist="38100" dir="2700000" algn="tl">
                  <a:srgbClr val="000000"/>
                </a:outerShdw>
              </a:effectLst>
            </a:endParaRPr>
          </a:p>
          <a:p>
            <a:pPr marL="0" indent="0" algn="ctr">
              <a:spcAft>
                <a:spcPts val="600"/>
              </a:spcAft>
              <a:buNone/>
              <a:defRPr/>
            </a:pPr>
            <a:endParaRPr lang="en-US" altLang="en-US" sz="6600" b="1" dirty="0" smtClean="0">
              <a:solidFill>
                <a:srgbClr val="FF5050"/>
              </a:solidFill>
              <a:effectLst>
                <a:outerShdw blurRad="38100" dist="38100" dir="2700000" algn="tl">
                  <a:srgbClr val="000000"/>
                </a:outerShdw>
              </a:effectLst>
            </a:endParaRPr>
          </a:p>
        </p:txBody>
      </p:sp>
      <p:sp>
        <p:nvSpPr>
          <p:cNvPr id="2" name="Rectangle 1"/>
          <p:cNvSpPr/>
          <p:nvPr/>
        </p:nvSpPr>
        <p:spPr>
          <a:xfrm>
            <a:off x="2942493" y="4520087"/>
            <a:ext cx="6567948" cy="2252924"/>
          </a:xfrm>
          <a:prstGeom prst="rect">
            <a:avLst/>
          </a:prstGeom>
        </p:spPr>
        <p:txBody>
          <a:bodyPr wrap="square">
            <a:spAutoFit/>
          </a:bodyPr>
          <a:lstStyle/>
          <a:p>
            <a:pPr lvl="0" algn="ctr">
              <a:lnSpc>
                <a:spcPct val="90000"/>
              </a:lnSpc>
              <a:spcBef>
                <a:spcPts val="1000"/>
              </a:spcBef>
            </a:pPr>
            <a:r>
              <a:rPr lang="en-US" altLang="en-US" sz="3600" b="1" dirty="0">
                <a:ln>
                  <a:solidFill>
                    <a:schemeClr val="tx1"/>
                  </a:solidFill>
                </a:ln>
                <a:solidFill>
                  <a:srgbClr val="FFFF00"/>
                </a:solidFill>
              </a:rPr>
              <a:t>Maureen McCue MD PhD</a:t>
            </a:r>
          </a:p>
          <a:p>
            <a:pPr lvl="0" algn="ctr">
              <a:lnSpc>
                <a:spcPct val="90000"/>
              </a:lnSpc>
            </a:pPr>
            <a:r>
              <a:rPr lang="en-US" altLang="en-US" sz="3200" b="1" dirty="0">
                <a:ln>
                  <a:solidFill>
                    <a:schemeClr val="tx1"/>
                  </a:solidFill>
                </a:ln>
                <a:solidFill>
                  <a:srgbClr val="FFFF00"/>
                </a:solidFill>
              </a:rPr>
              <a:t>Coordinator Iowa PSR</a:t>
            </a:r>
          </a:p>
          <a:p>
            <a:pPr lvl="0" algn="ctr">
              <a:lnSpc>
                <a:spcPct val="90000"/>
              </a:lnSpc>
            </a:pPr>
            <a:r>
              <a:rPr lang="en-US" altLang="en-US" sz="2400" b="1" dirty="0">
                <a:ln>
                  <a:solidFill>
                    <a:schemeClr val="tx1"/>
                  </a:solidFill>
                </a:ln>
                <a:solidFill>
                  <a:srgbClr val="FFFF00"/>
                </a:solidFill>
              </a:rPr>
              <a:t>&amp;</a:t>
            </a:r>
            <a:endParaRPr lang="en-US" altLang="en-US" sz="3200" b="1" dirty="0">
              <a:ln>
                <a:solidFill>
                  <a:schemeClr val="tx1"/>
                </a:solidFill>
              </a:ln>
              <a:solidFill>
                <a:srgbClr val="FFFF00"/>
              </a:solidFill>
            </a:endParaRPr>
          </a:p>
          <a:p>
            <a:pPr lvl="0" algn="ctr">
              <a:lnSpc>
                <a:spcPct val="90000"/>
              </a:lnSpc>
            </a:pPr>
            <a:r>
              <a:rPr lang="en-US" altLang="en-US" sz="3200" b="1" dirty="0">
                <a:ln>
                  <a:solidFill>
                    <a:schemeClr val="tx1"/>
                  </a:solidFill>
                </a:ln>
                <a:solidFill>
                  <a:srgbClr val="FFFF00"/>
                </a:solidFill>
              </a:rPr>
              <a:t>University of Iowa</a:t>
            </a:r>
          </a:p>
          <a:p>
            <a:pPr lvl="0" algn="ctr">
              <a:lnSpc>
                <a:spcPct val="90000"/>
              </a:lnSpc>
            </a:pPr>
            <a:r>
              <a:rPr lang="en-US" altLang="en-US" sz="3200" b="1" dirty="0">
                <a:ln>
                  <a:solidFill>
                    <a:schemeClr val="tx1"/>
                  </a:solidFill>
                </a:ln>
                <a:solidFill>
                  <a:srgbClr val="FFFF00"/>
                </a:solidFill>
              </a:rPr>
              <a:t>Global Health Studies/Human Rights</a:t>
            </a:r>
          </a:p>
        </p:txBody>
      </p:sp>
      <p:pic>
        <p:nvPicPr>
          <p:cNvPr id="4" name="Picture 2" descr="http://www.fyireaders.com/wp-content/uploads/2016/02/ClimateChange_health_crisi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4870" y="1367791"/>
            <a:ext cx="3930241" cy="29476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EDENTARY LIFESTYLE:&#10;&#10;ONE THIRD&#10;&#10;CAUSED BY&#10;&#10;HEART DISEASE, OBESITY,&#10;DIABETES; CANCERS:&#10;PROSTATE, COLON, UTERUS,&#10;RECURRENT ..."/>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40739" y="1345726"/>
            <a:ext cx="5509848" cy="299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475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limate911.org/uploads/1/2/9/6/12969745/62421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3778" y="3744250"/>
            <a:ext cx="3154472" cy="21056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imate911.org/uploads/1/2/9/6/12969745/910502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681" y="83280"/>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limate911.org/uploads/1/2/9/6/12969745/401809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8681" y="3092696"/>
            <a:ext cx="38100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17279" y="75162"/>
            <a:ext cx="4676775" cy="3105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3321" y="2614248"/>
            <a:ext cx="790922" cy="461665"/>
          </a:xfrm>
          <a:prstGeom prst="rect">
            <a:avLst/>
          </a:prstGeom>
          <a:noFill/>
        </p:spPr>
        <p:txBody>
          <a:bodyPr wrap="none" rtlCol="0">
            <a:spAutoFit/>
          </a:bodyPr>
          <a:lstStyle/>
          <a:p>
            <a:r>
              <a:rPr lang="en-US" sz="2400" b="1" dirty="0" smtClean="0"/>
              <a:t>Heat</a:t>
            </a:r>
            <a:endParaRPr lang="en-US" sz="2400" b="1" dirty="0"/>
          </a:p>
        </p:txBody>
      </p:sp>
      <p:sp>
        <p:nvSpPr>
          <p:cNvPr id="3" name="TextBox 2"/>
          <p:cNvSpPr txBox="1"/>
          <p:nvPr/>
        </p:nvSpPr>
        <p:spPr>
          <a:xfrm>
            <a:off x="644769" y="6106993"/>
            <a:ext cx="2075120" cy="461665"/>
          </a:xfrm>
          <a:prstGeom prst="rect">
            <a:avLst/>
          </a:prstGeom>
          <a:noFill/>
        </p:spPr>
        <p:txBody>
          <a:bodyPr wrap="none" rtlCol="0">
            <a:spAutoFit/>
          </a:bodyPr>
          <a:lstStyle/>
          <a:p>
            <a:r>
              <a:rPr lang="en-US" sz="2400" b="1" dirty="0" smtClean="0"/>
              <a:t>Violent Storms</a:t>
            </a:r>
            <a:endParaRPr lang="en-US" b="1" dirty="0"/>
          </a:p>
        </p:txBody>
      </p:sp>
      <p:sp>
        <p:nvSpPr>
          <p:cNvPr id="4" name="TextBox 3"/>
          <p:cNvSpPr txBox="1"/>
          <p:nvPr/>
        </p:nvSpPr>
        <p:spPr>
          <a:xfrm>
            <a:off x="5380892" y="3188679"/>
            <a:ext cx="1229567" cy="461665"/>
          </a:xfrm>
          <a:prstGeom prst="rect">
            <a:avLst/>
          </a:prstGeom>
          <a:noFill/>
        </p:spPr>
        <p:txBody>
          <a:bodyPr wrap="none" rtlCol="0">
            <a:spAutoFit/>
          </a:bodyPr>
          <a:lstStyle/>
          <a:p>
            <a:r>
              <a:rPr lang="en-US" sz="2400" b="1" dirty="0" smtClean="0"/>
              <a:t>Drought</a:t>
            </a:r>
            <a:endParaRPr lang="en-US" b="1" dirty="0"/>
          </a:p>
        </p:txBody>
      </p:sp>
      <p:pic>
        <p:nvPicPr>
          <p:cNvPr id="1038" name="Picture 14" descr="Pictu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88250" y="3205502"/>
            <a:ext cx="4603750" cy="3044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82859" y="5802195"/>
            <a:ext cx="1019831" cy="461665"/>
          </a:xfrm>
          <a:prstGeom prst="rect">
            <a:avLst/>
          </a:prstGeom>
          <a:noFill/>
        </p:spPr>
        <p:txBody>
          <a:bodyPr wrap="none" rtlCol="0">
            <a:spAutoFit/>
          </a:bodyPr>
          <a:lstStyle/>
          <a:p>
            <a:r>
              <a:rPr lang="en-US" sz="2400" b="1" dirty="0" smtClean="0">
                <a:solidFill>
                  <a:schemeClr val="accent1">
                    <a:lumMod val="75000"/>
                  </a:schemeClr>
                </a:solidFill>
              </a:rPr>
              <a:t>Floods</a:t>
            </a:r>
            <a:endParaRPr lang="en-US" b="1" dirty="0">
              <a:solidFill>
                <a:schemeClr val="accent1">
                  <a:lumMod val="75000"/>
                </a:schemeClr>
              </a:solidFill>
            </a:endParaRPr>
          </a:p>
        </p:txBody>
      </p:sp>
      <p:sp>
        <p:nvSpPr>
          <p:cNvPr id="7" name="TextBox 6"/>
          <p:cNvSpPr txBox="1"/>
          <p:nvPr/>
        </p:nvSpPr>
        <p:spPr>
          <a:xfrm>
            <a:off x="3270740" y="6226108"/>
            <a:ext cx="5602688" cy="707886"/>
          </a:xfrm>
          <a:prstGeom prst="rect">
            <a:avLst/>
          </a:prstGeom>
          <a:noFill/>
        </p:spPr>
        <p:txBody>
          <a:bodyPr wrap="none" rtlCol="0">
            <a:spAutoFit/>
          </a:bodyPr>
          <a:lstStyle/>
          <a:p>
            <a:r>
              <a:rPr lang="en-US" sz="4000" b="1" dirty="0" smtClean="0"/>
              <a:t>Sickening Climate Change</a:t>
            </a:r>
            <a:endParaRPr lang="en-US" sz="4000" b="1" dirty="0"/>
          </a:p>
        </p:txBody>
      </p:sp>
      <p:sp>
        <p:nvSpPr>
          <p:cNvPr id="8" name="TextBox 7"/>
          <p:cNvSpPr txBox="1"/>
          <p:nvPr/>
        </p:nvSpPr>
        <p:spPr>
          <a:xfrm>
            <a:off x="8991600" y="105512"/>
            <a:ext cx="3200400" cy="1200329"/>
          </a:xfrm>
          <a:prstGeom prst="rect">
            <a:avLst/>
          </a:prstGeom>
          <a:noFill/>
        </p:spPr>
        <p:txBody>
          <a:bodyPr wrap="square" rtlCol="0">
            <a:spAutoFit/>
          </a:bodyPr>
          <a:lstStyle/>
          <a:p>
            <a:pPr algn="ctr"/>
            <a:r>
              <a:rPr lang="en-US" sz="2400" dirty="0" smtClean="0"/>
              <a:t>Thus far, drought = the </a:t>
            </a:r>
            <a:r>
              <a:rPr lang="en-US" sz="2400" dirty="0"/>
              <a:t>most harmful</a:t>
            </a:r>
            <a:r>
              <a:rPr lang="en-US" sz="2400" dirty="0" smtClean="0"/>
              <a:t> </a:t>
            </a:r>
            <a:r>
              <a:rPr lang="en-US" sz="2400" dirty="0"/>
              <a:t>climate </a:t>
            </a:r>
            <a:r>
              <a:rPr lang="en-US" sz="2400" dirty="0" smtClean="0"/>
              <a:t>effect to </a:t>
            </a:r>
            <a:r>
              <a:rPr lang="en-US" sz="2400" dirty="0"/>
              <a:t>people</a:t>
            </a:r>
          </a:p>
        </p:txBody>
      </p:sp>
      <p:sp>
        <p:nvSpPr>
          <p:cNvPr id="9" name="Rectangle 8"/>
          <p:cNvSpPr/>
          <p:nvPr/>
        </p:nvSpPr>
        <p:spPr>
          <a:xfrm>
            <a:off x="5125542" y="5799963"/>
            <a:ext cx="1481368" cy="461665"/>
          </a:xfrm>
          <a:prstGeom prst="rect">
            <a:avLst/>
          </a:prstGeom>
        </p:spPr>
        <p:txBody>
          <a:bodyPr wrap="none">
            <a:spAutoFit/>
          </a:bodyPr>
          <a:lstStyle/>
          <a:p>
            <a:r>
              <a:rPr lang="en-US" sz="2400" b="1" dirty="0" smtClean="0">
                <a:solidFill>
                  <a:schemeClr val="accent1">
                    <a:lumMod val="75000"/>
                  </a:schemeClr>
                </a:solidFill>
              </a:rPr>
              <a:t>Deluges &amp;</a:t>
            </a:r>
            <a:endParaRPr lang="en-US" sz="2400" b="1" dirty="0">
              <a:solidFill>
                <a:schemeClr val="accent1">
                  <a:lumMod val="75000"/>
                </a:schemeClr>
              </a:solidFill>
            </a:endParaRPr>
          </a:p>
        </p:txBody>
      </p:sp>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36110" y="1331032"/>
            <a:ext cx="2090850" cy="1744882"/>
          </a:xfrm>
          <a:prstGeom prst="rect">
            <a:avLst/>
          </a:prstGeom>
        </p:spPr>
      </p:pic>
    </p:spTree>
    <p:extLst>
      <p:ext uri="{BB962C8B-B14F-4D97-AF65-F5344CB8AC3E}">
        <p14:creationId xmlns:p14="http://schemas.microsoft.com/office/powerpoint/2010/main" val="192893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136276"/>
            <a:ext cx="11535507" cy="1212725"/>
          </a:xfrm>
          <a:solidFill>
            <a:srgbClr val="EFF4BE"/>
          </a:solidFill>
          <a:ln w="31750">
            <a:solidFill>
              <a:srgbClr val="00B0F0"/>
            </a:solidFill>
          </a:ln>
        </p:spPr>
        <p:txBody>
          <a:bodyPr>
            <a:normAutofit/>
          </a:bodyPr>
          <a:lstStyle/>
          <a:p>
            <a:pPr algn="ctr"/>
            <a:r>
              <a:rPr lang="en-US" dirty="0" smtClean="0">
                <a:effectLst>
                  <a:glow rad="101600">
                    <a:schemeClr val="accent1">
                      <a:satMod val="175000"/>
                      <a:alpha val="40000"/>
                    </a:schemeClr>
                  </a:glow>
                </a:effectLst>
              </a:rPr>
              <a:t>Impacts Before, During, After Extreme Weather</a:t>
            </a:r>
            <a:endParaRPr lang="en-US" dirty="0">
              <a:effectLst>
                <a:glow rad="101600">
                  <a:schemeClr val="accent1">
                    <a:satMod val="175000"/>
                    <a:alpha val="40000"/>
                  </a:schemeClr>
                </a:glow>
              </a:effectLst>
            </a:endParaRPr>
          </a:p>
        </p:txBody>
      </p:sp>
      <p:sp>
        <p:nvSpPr>
          <p:cNvPr id="3" name="Content Placeholder 2"/>
          <p:cNvSpPr>
            <a:spLocks noGrp="1"/>
          </p:cNvSpPr>
          <p:nvPr>
            <p:ph idx="1"/>
          </p:nvPr>
        </p:nvSpPr>
        <p:spPr>
          <a:xfrm>
            <a:off x="568572" y="1676402"/>
            <a:ext cx="8683625" cy="4495799"/>
          </a:xfrm>
        </p:spPr>
        <p:txBody>
          <a:bodyPr>
            <a:normAutofit/>
          </a:bodyPr>
          <a:lstStyle/>
          <a:p>
            <a:pPr marL="0" indent="0">
              <a:buNone/>
            </a:pPr>
            <a:r>
              <a:rPr lang="en-US" sz="3200" b="1" dirty="0" smtClean="0"/>
              <a:t>RETIRING </a:t>
            </a:r>
            <a:r>
              <a:rPr lang="en-US" sz="3200" b="1" i="1" u="sng" dirty="0" smtClean="0"/>
              <a:t>ONE</a:t>
            </a:r>
            <a:r>
              <a:rPr lang="en-US" sz="3200" b="1" dirty="0" smtClean="0"/>
              <a:t> DIRTY COAL-BURNING PLANT WILL PREVENT:</a:t>
            </a:r>
          </a:p>
          <a:p>
            <a:r>
              <a:rPr lang="en-US" sz="3200" dirty="0" smtClean="0"/>
              <a:t>Over 29 premature deaths</a:t>
            </a:r>
          </a:p>
          <a:p>
            <a:r>
              <a:rPr lang="en-US" sz="3200" dirty="0" smtClean="0"/>
              <a:t>47 heart attacks</a:t>
            </a:r>
          </a:p>
          <a:p>
            <a:r>
              <a:rPr lang="en-US" sz="3200" dirty="0" smtClean="0"/>
              <a:t>491 asthma attacks</a:t>
            </a:r>
          </a:p>
          <a:p>
            <a:r>
              <a:rPr lang="en-US" sz="3200" dirty="0" smtClean="0"/>
              <a:t>22 asthma emergency room visits</a:t>
            </a:r>
            <a:r>
              <a:rPr lang="en-US" sz="3200" baseline="30000" dirty="0" smtClean="0">
                <a:effectLst/>
              </a:rPr>
              <a:t>1</a:t>
            </a:r>
            <a:endParaRPr lang="en-US" sz="3200" dirty="0" smtClean="0"/>
          </a:p>
          <a:p>
            <a:pPr marL="0" indent="0">
              <a:buNone/>
            </a:pPr>
            <a:endParaRPr lang="en-US" dirty="0"/>
          </a:p>
          <a:p>
            <a:pPr marL="0" indent="0">
              <a:buNone/>
            </a:pPr>
            <a:r>
              <a:rPr lang="en-US" dirty="0"/>
              <a:t>Note: </a:t>
            </a:r>
            <a:r>
              <a:rPr lang="en-US" baseline="30000" dirty="0"/>
              <a:t>1</a:t>
            </a:r>
            <a:r>
              <a:rPr lang="en-US" dirty="0"/>
              <a:t>Numbers are per year from the Clean Air Task Force</a:t>
            </a:r>
          </a:p>
          <a:p>
            <a:pPr marL="0" indent="0">
              <a:buNone/>
            </a:pPr>
            <a:endParaRPr lang="en-US" sz="3200" dirty="0"/>
          </a:p>
        </p:txBody>
      </p:sp>
      <p:pic>
        <p:nvPicPr>
          <p:cNvPr id="88066" name="Picture 2" descr="https://upload.wikimedia.org/wikipedia/commons/f/f9/Asthma_inhaler_use.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352330" y="2177321"/>
            <a:ext cx="1901825" cy="1746980"/>
          </a:xfrm>
          <a:prstGeom prst="rect">
            <a:avLst/>
          </a:prstGeom>
          <a:noFill/>
          <a:extLst>
            <a:ext uri="{909E8E84-426E-40DD-AFC4-6F175D3DCCD1}">
              <a14:hiddenFill xmlns:a14="http://schemas.microsoft.com/office/drawing/2010/main">
                <a:solidFill>
                  <a:srgbClr val="FFFFFF"/>
                </a:solidFill>
              </a14:hiddenFill>
            </a:ext>
          </a:extLst>
        </p:spPr>
      </p:pic>
      <p:pic>
        <p:nvPicPr>
          <p:cNvPr id="88068" name="Picture 4" descr="http://visihow.com/images/e/e4/Virtual.marian_boy_asthma_attack.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47329" y="3339234"/>
            <a:ext cx="1905001" cy="1413387"/>
          </a:xfrm>
          <a:prstGeom prst="rect">
            <a:avLst/>
          </a:prstGeom>
          <a:noFill/>
          <a:extLst>
            <a:ext uri="{909E8E84-426E-40DD-AFC4-6F175D3DCCD1}">
              <a14:hiddenFill xmlns:a14="http://schemas.microsoft.com/office/drawing/2010/main">
                <a:solidFill>
                  <a:srgbClr val="FFFFFF"/>
                </a:solidFill>
              </a14:hiddenFill>
            </a:ext>
          </a:extLst>
        </p:spPr>
      </p:pic>
      <p:pic>
        <p:nvPicPr>
          <p:cNvPr id="88070" name="Picture 6" descr="http://newsimg.bbc.co.uk/media/images/40102000/jpg/_40102265_oldman20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
          <a:stretch/>
        </p:blipFill>
        <p:spPr bwMode="auto">
          <a:xfrm>
            <a:off x="9640888" y="4167554"/>
            <a:ext cx="1749425"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77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008183" y="76199"/>
            <a:ext cx="10152188" cy="1547444"/>
          </a:xfrm>
          <a:solidFill>
            <a:schemeClr val="accent3">
              <a:lumMod val="85000"/>
            </a:schemeClr>
          </a:solidFill>
          <a:ln w="31750">
            <a:solidFill>
              <a:srgbClr val="996600"/>
            </a:solidFill>
          </a:ln>
        </p:spPr>
        <p:txBody>
          <a:bodyPr>
            <a:normAutofit/>
          </a:bodyPr>
          <a:lstStyle/>
          <a:p>
            <a:pPr algn="ctr">
              <a:defRPr/>
            </a:pPr>
            <a:r>
              <a:rPr lang="en-US" altLang="en-US" sz="4800" b="1" dirty="0" smtClean="0">
                <a:solidFill>
                  <a:schemeClr val="accent2"/>
                </a:solidFill>
                <a:effectLst>
                  <a:outerShdw blurRad="38100" dist="38100" dir="2700000" algn="tl">
                    <a:srgbClr val="000000"/>
                  </a:outerShdw>
                </a:effectLst>
              </a:rPr>
              <a:t>Externalized Fossil </a:t>
            </a:r>
            <a:r>
              <a:rPr lang="en-US" altLang="en-US" sz="4800" b="1" dirty="0">
                <a:solidFill>
                  <a:schemeClr val="accent2"/>
                </a:solidFill>
                <a:effectLst>
                  <a:outerShdw blurRad="38100" dist="38100" dir="2700000" algn="tl">
                    <a:srgbClr val="000000"/>
                  </a:outerShdw>
                </a:effectLst>
              </a:rPr>
              <a:t>Fuel Energy </a:t>
            </a:r>
            <a:r>
              <a:rPr lang="en-US" altLang="en-US" sz="4800" b="1" dirty="0" smtClean="0">
                <a:solidFill>
                  <a:schemeClr val="accent2"/>
                </a:solidFill>
                <a:effectLst>
                  <a:outerShdw blurRad="38100" dist="38100" dir="2700000" algn="tl">
                    <a:srgbClr val="000000"/>
                  </a:outerShdw>
                </a:effectLst>
              </a:rPr>
              <a:t> $ </a:t>
            </a:r>
            <a:r>
              <a:rPr lang="en-US" altLang="en-US" sz="4800" b="1" dirty="0">
                <a:solidFill>
                  <a:schemeClr val="accent2"/>
                </a:solidFill>
                <a:effectLst>
                  <a:outerShdw blurRad="38100" dist="38100" dir="2700000" algn="tl">
                    <a:srgbClr val="000000"/>
                  </a:outerShdw>
                </a:effectLst>
              </a:rPr>
              <a:t>Costs </a:t>
            </a:r>
            <a:r>
              <a:rPr lang="en-US" altLang="en-US" sz="4800" b="1" dirty="0" smtClean="0">
                <a:solidFill>
                  <a:schemeClr val="accent2"/>
                </a:solidFill>
                <a:effectLst>
                  <a:outerShdw blurRad="38100" dist="38100" dir="2700000" algn="tl">
                    <a:srgbClr val="000000"/>
                  </a:outerShdw>
                </a:effectLst>
              </a:rPr>
              <a:t>$</a:t>
            </a:r>
            <a:br>
              <a:rPr lang="en-US" altLang="en-US" sz="4800" b="1" dirty="0" smtClean="0">
                <a:solidFill>
                  <a:schemeClr val="accent2"/>
                </a:solidFill>
                <a:effectLst>
                  <a:outerShdw blurRad="38100" dist="38100" dir="2700000" algn="tl">
                    <a:srgbClr val="000000"/>
                  </a:outerShdw>
                </a:effectLst>
              </a:rPr>
            </a:br>
            <a:r>
              <a:rPr lang="en-US" altLang="en-US" sz="4800" b="1" dirty="0">
                <a:effectLst>
                  <a:outerShdw blurRad="38100" dist="38100" dir="2700000" algn="tl">
                    <a:srgbClr val="FFFFFF"/>
                  </a:outerShdw>
                </a:effectLst>
              </a:rPr>
              <a:t>Costs of inaction: high &amp; rising</a:t>
            </a:r>
            <a:r>
              <a:rPr lang="en-US" altLang="en-US" sz="4800" b="1" dirty="0" smtClean="0">
                <a:effectLst>
                  <a:outerShdw blurRad="38100" dist="38100" dir="2700000" algn="tl">
                    <a:srgbClr val="FFFFFF"/>
                  </a:outerShdw>
                </a:effectLst>
              </a:rPr>
              <a:t>!</a:t>
            </a:r>
            <a:r>
              <a:rPr lang="en-US" altLang="en-US" sz="4800" b="1" dirty="0" smtClean="0">
                <a:solidFill>
                  <a:schemeClr val="accent2"/>
                </a:solidFill>
                <a:effectLst>
                  <a:outerShdw blurRad="38100" dist="38100" dir="2700000" algn="tl">
                    <a:srgbClr val="000000"/>
                  </a:outerShdw>
                </a:effectLst>
              </a:rPr>
              <a:t> </a:t>
            </a:r>
            <a:endParaRPr lang="en-US" altLang="en-US" sz="4800" b="1" dirty="0">
              <a:solidFill>
                <a:schemeClr val="accent2"/>
              </a:solidFill>
              <a:effectLst>
                <a:outerShdw blurRad="38100" dist="38100" dir="2700000" algn="tl">
                  <a:srgbClr val="000000"/>
                </a:outerShdw>
              </a:effectLst>
            </a:endParaRPr>
          </a:p>
        </p:txBody>
      </p:sp>
      <p:sp>
        <p:nvSpPr>
          <p:cNvPr id="97283" name="Rectangle 3"/>
          <p:cNvSpPr>
            <a:spLocks noGrp="1" noChangeArrowheads="1"/>
          </p:cNvSpPr>
          <p:nvPr>
            <p:ph type="body" idx="1"/>
          </p:nvPr>
        </p:nvSpPr>
        <p:spPr>
          <a:xfrm>
            <a:off x="668216" y="1623643"/>
            <a:ext cx="10152188" cy="4519246"/>
          </a:xfrm>
        </p:spPr>
        <p:txBody>
          <a:bodyPr>
            <a:normAutofit/>
          </a:bodyPr>
          <a:lstStyle/>
          <a:p>
            <a:pPr>
              <a:spcBef>
                <a:spcPts val="0"/>
              </a:spcBef>
              <a:defRPr/>
            </a:pPr>
            <a:r>
              <a:rPr lang="en-US" sz="3600" dirty="0" smtClean="0"/>
              <a:t>Economic, health &amp; environmental costs associated w/ coal, other dirty fuels: &gt; half a trillion $$/yr</a:t>
            </a:r>
            <a:r>
              <a:rPr lang="en-US" sz="3600" dirty="0"/>
              <a:t>.</a:t>
            </a:r>
            <a:endParaRPr lang="en-US" altLang="en-US" sz="3600" dirty="0" smtClean="0"/>
          </a:p>
          <a:p>
            <a:pPr>
              <a:spcBef>
                <a:spcPts val="0"/>
              </a:spcBef>
              <a:defRPr/>
            </a:pPr>
            <a:r>
              <a:rPr lang="en-US" altLang="en-US" sz="3600" dirty="0" smtClean="0"/>
              <a:t>Society could save many millions/</a:t>
            </a:r>
            <a:r>
              <a:rPr lang="en-US" altLang="en-US" sz="3600" dirty="0" err="1" smtClean="0"/>
              <a:t>yr</a:t>
            </a:r>
            <a:r>
              <a:rPr lang="en-US" altLang="en-US" sz="3600" dirty="0" smtClean="0"/>
              <a:t> </a:t>
            </a:r>
            <a:r>
              <a:rPr lang="en-US" altLang="en-US" sz="3600" u="sng" dirty="0" smtClean="0"/>
              <a:t>in health care costs</a:t>
            </a:r>
            <a:r>
              <a:rPr lang="en-US" altLang="en-US" sz="3600" dirty="0" smtClean="0"/>
              <a:t> by simply reducing electricity generated from coal*</a:t>
            </a:r>
            <a:endParaRPr lang="en-US" altLang="en-US" sz="3200" dirty="0"/>
          </a:p>
          <a:p>
            <a:pPr lvl="1">
              <a:spcBef>
                <a:spcPts val="0"/>
              </a:spcBef>
              <a:buNone/>
              <a:defRPr/>
            </a:pPr>
            <a:r>
              <a:rPr lang="en-US" altLang="en-US" sz="2800" dirty="0"/>
              <a:t>*</a:t>
            </a:r>
            <a:r>
              <a:rPr lang="en-US" altLang="en-US" dirty="0"/>
              <a:t>Epstein, P. R et al (2011) Full Cost Accounting; EPA’s COBRA Modeling</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4844" y="4751833"/>
            <a:ext cx="2786113" cy="1859441"/>
          </a:xfrm>
          <a:prstGeom prst="rect">
            <a:avLst/>
          </a:prstGeom>
        </p:spPr>
      </p:pic>
    </p:spTree>
    <p:extLst>
      <p:ext uri="{BB962C8B-B14F-4D97-AF65-F5344CB8AC3E}">
        <p14:creationId xmlns:p14="http://schemas.microsoft.com/office/powerpoint/2010/main" val="1388938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llustration Depicting the Impact of Climate Change on Human Healt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91322" y="99646"/>
            <a:ext cx="8878276" cy="665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813" y="3289903"/>
            <a:ext cx="2048434" cy="1286367"/>
          </a:xfrm>
          <a:prstGeom prst="rect">
            <a:avLst/>
          </a:prstGeom>
        </p:spPr>
      </p:pic>
      <p:sp>
        <p:nvSpPr>
          <p:cNvPr id="2" name="Rectangle 1"/>
          <p:cNvSpPr/>
          <p:nvPr/>
        </p:nvSpPr>
        <p:spPr>
          <a:xfrm>
            <a:off x="281621" y="4522872"/>
            <a:ext cx="1115883" cy="461665"/>
          </a:xfrm>
          <a:prstGeom prst="rect">
            <a:avLst/>
          </a:prstGeom>
        </p:spPr>
        <p:txBody>
          <a:bodyPr wrap="none">
            <a:spAutoFit/>
          </a:bodyPr>
          <a:lstStyle/>
          <a:p>
            <a:pPr lvl="0"/>
            <a:r>
              <a:rPr lang="en-US" sz="2400" b="1" dirty="0">
                <a:solidFill>
                  <a:prstClr val="black"/>
                </a:solidFill>
              </a:rPr>
              <a:t>Hunger</a:t>
            </a:r>
            <a:endParaRPr lang="en-US" b="1" dirty="0">
              <a:solidFill>
                <a:prstClr val="black"/>
              </a:solidFill>
            </a:endParaRPr>
          </a:p>
        </p:txBody>
      </p:sp>
      <p:pic>
        <p:nvPicPr>
          <p:cNvPr id="10242" name="Picture 2" descr="https://www.acgov.org/sustain/images/photos/childwithinhal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75167" y="3344364"/>
            <a:ext cx="1139321" cy="16998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climaticoanalysis.org/wp-content/uploads/2009/01/mosquito-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99937" y="994243"/>
            <a:ext cx="1289783" cy="12897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anxiety depression - Anxiety – All About Clinical Depression">
            <a:hlinkClick r:id="rId6" tooltip="anxiety depression - Anxiety – All About Clinical Depression"/>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84030" y="5044231"/>
            <a:ext cx="1528003" cy="151483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http://www.americanrivers.org/nicolletislandcoalition/wp-content/uploads/sites/7/2015/09/Sewer_overflow_RI_EPA-300x20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784737" y="5506039"/>
            <a:ext cx="1969721" cy="13262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6-03-01-1456858990-4548706-patientonstretcherccr240.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3129" y="802210"/>
            <a:ext cx="2229094" cy="167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09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882" y="2039813"/>
            <a:ext cx="5193317" cy="4401205"/>
          </a:xfrm>
          <a:prstGeom prst="rect">
            <a:avLst/>
          </a:prstGeom>
          <a:noFill/>
        </p:spPr>
        <p:txBody>
          <a:bodyPr wrap="square" rtlCol="0">
            <a:spAutoFit/>
          </a:bodyPr>
          <a:lstStyle/>
          <a:p>
            <a:pPr algn="ctr">
              <a:spcBef>
                <a:spcPts val="1200"/>
              </a:spcBef>
            </a:pPr>
            <a:r>
              <a:rPr lang="en-US" sz="2400" b="1" dirty="0" smtClean="0">
                <a:solidFill>
                  <a:srgbClr val="C00000"/>
                </a:solidFill>
              </a:rPr>
              <a:t>Climate Change and Health:</a:t>
            </a:r>
          </a:p>
          <a:p>
            <a:pPr algn="ctr">
              <a:spcBef>
                <a:spcPts val="600"/>
              </a:spcBef>
            </a:pPr>
            <a:r>
              <a:rPr lang="en-US" sz="2400" b="1" dirty="0" smtClean="0">
                <a:solidFill>
                  <a:srgbClr val="C00000"/>
                </a:solidFill>
              </a:rPr>
              <a:t>The Effects of Heat</a:t>
            </a:r>
            <a:endParaRPr lang="en-US" sz="2400" b="1" dirty="0">
              <a:solidFill>
                <a:srgbClr val="C00000"/>
              </a:solidFill>
            </a:endParaRPr>
          </a:p>
          <a:p>
            <a:pPr algn="ctr">
              <a:spcBef>
                <a:spcPts val="600"/>
              </a:spcBef>
            </a:pPr>
            <a:r>
              <a:rPr lang="en-US" sz="2400" b="1" dirty="0" smtClean="0">
                <a:solidFill>
                  <a:srgbClr val="C00000"/>
                </a:solidFill>
              </a:rPr>
              <a:t>Climate Change Contaminates Your Water</a:t>
            </a:r>
            <a:endParaRPr lang="en-US" sz="2400" b="1" dirty="0">
              <a:solidFill>
                <a:srgbClr val="C00000"/>
              </a:solidFill>
            </a:endParaRPr>
          </a:p>
          <a:p>
            <a:pPr algn="ctr">
              <a:spcBef>
                <a:spcPts val="600"/>
              </a:spcBef>
            </a:pPr>
            <a:r>
              <a:rPr lang="en-US" sz="2400" b="1" dirty="0" smtClean="0">
                <a:solidFill>
                  <a:srgbClr val="C00000"/>
                </a:solidFill>
              </a:rPr>
              <a:t>Insect Borne Diseases</a:t>
            </a:r>
            <a:endParaRPr lang="en-US" sz="2400" b="1" dirty="0">
              <a:solidFill>
                <a:srgbClr val="C00000"/>
              </a:solidFill>
            </a:endParaRPr>
          </a:p>
          <a:p>
            <a:pPr algn="ctr">
              <a:spcBef>
                <a:spcPts val="600"/>
              </a:spcBef>
            </a:pPr>
            <a:r>
              <a:rPr lang="en-US" sz="2400" b="1" dirty="0" smtClean="0">
                <a:solidFill>
                  <a:srgbClr val="C00000"/>
                </a:solidFill>
              </a:rPr>
              <a:t>Wildfires</a:t>
            </a:r>
            <a:endParaRPr lang="en-US" sz="2400" b="1" dirty="0">
              <a:solidFill>
                <a:srgbClr val="C00000"/>
              </a:solidFill>
            </a:endParaRPr>
          </a:p>
          <a:p>
            <a:pPr algn="ctr">
              <a:spcBef>
                <a:spcPts val="600"/>
              </a:spcBef>
            </a:pPr>
            <a:r>
              <a:rPr lang="en-US" sz="2400" b="1" dirty="0" smtClean="0">
                <a:solidFill>
                  <a:srgbClr val="C00000"/>
                </a:solidFill>
              </a:rPr>
              <a:t>Storms and Sea Level</a:t>
            </a:r>
            <a:endParaRPr lang="en-US" sz="2400" b="1" dirty="0">
              <a:solidFill>
                <a:srgbClr val="C00000"/>
              </a:solidFill>
            </a:endParaRPr>
          </a:p>
          <a:p>
            <a:pPr algn="ctr">
              <a:spcBef>
                <a:spcPts val="600"/>
              </a:spcBef>
            </a:pPr>
            <a:r>
              <a:rPr lang="en-US" sz="2400" b="1" dirty="0" smtClean="0">
                <a:solidFill>
                  <a:srgbClr val="C00000"/>
                </a:solidFill>
              </a:rPr>
              <a:t>Conflict</a:t>
            </a:r>
            <a:endParaRPr lang="en-US" sz="2400" b="1" dirty="0">
              <a:solidFill>
                <a:srgbClr val="C00000"/>
              </a:solidFill>
            </a:endParaRPr>
          </a:p>
          <a:p>
            <a:pPr algn="ctr">
              <a:spcBef>
                <a:spcPts val="600"/>
              </a:spcBef>
            </a:pPr>
            <a:r>
              <a:rPr lang="en-US" sz="2400" b="1" dirty="0" smtClean="0">
                <a:solidFill>
                  <a:srgbClr val="C00000"/>
                </a:solidFill>
              </a:rPr>
              <a:t>Famine</a:t>
            </a:r>
          </a:p>
          <a:p>
            <a:pPr algn="ctr">
              <a:spcBef>
                <a:spcPts val="600"/>
              </a:spcBef>
            </a:pPr>
            <a:r>
              <a:rPr lang="en-US" sz="2400" b="1" dirty="0" smtClean="0">
                <a:solidFill>
                  <a:srgbClr val="C00000"/>
                </a:solidFill>
              </a:rPr>
              <a:t>Vulnerable Populations</a:t>
            </a:r>
            <a:endParaRPr lang="en-US" sz="2400" b="1" dirty="0">
              <a:solidFill>
                <a:srgbClr val="C00000"/>
              </a:solidFi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8877" y="117229"/>
            <a:ext cx="9354982" cy="1817077"/>
          </a:xfrm>
          <a:prstGeom prst="rect">
            <a:avLst/>
          </a:prstGeom>
        </p:spPr>
      </p:pic>
      <p:sp>
        <p:nvSpPr>
          <p:cNvPr id="4" name="TextBox 3"/>
          <p:cNvSpPr txBox="1"/>
          <p:nvPr/>
        </p:nvSpPr>
        <p:spPr>
          <a:xfrm>
            <a:off x="6518031" y="2028094"/>
            <a:ext cx="4372707" cy="2123658"/>
          </a:xfrm>
          <a:prstGeom prst="rect">
            <a:avLst/>
          </a:prstGeom>
          <a:noFill/>
        </p:spPr>
        <p:txBody>
          <a:bodyPr wrap="square" rtlCol="0">
            <a:spAutoFit/>
          </a:bodyPr>
          <a:lstStyle/>
          <a:p>
            <a:r>
              <a:rPr lang="en-US" sz="2400" b="1" dirty="0"/>
              <a:t>Climate Change is a Threat to Health: More Heat, More Ozone</a:t>
            </a:r>
          </a:p>
          <a:p>
            <a:endParaRPr lang="en-US" dirty="0" smtClean="0"/>
          </a:p>
          <a:p>
            <a:r>
              <a:rPr lang="en-US" sz="2400" b="1" dirty="0" smtClean="0"/>
              <a:t>Death by Degrees (multiple state specific reports begun in 2000)</a:t>
            </a:r>
            <a:endParaRPr lang="en-US" sz="2400" b="1" dirty="0"/>
          </a:p>
          <a:p>
            <a:endParaRPr lang="en-US" dirty="0"/>
          </a:p>
        </p:txBody>
      </p:sp>
      <p:sp>
        <p:nvSpPr>
          <p:cNvPr id="5" name="TextBox 4"/>
          <p:cNvSpPr txBox="1"/>
          <p:nvPr/>
        </p:nvSpPr>
        <p:spPr>
          <a:xfrm>
            <a:off x="8704384" y="363417"/>
            <a:ext cx="1293752" cy="1015663"/>
          </a:xfrm>
          <a:prstGeom prst="rect">
            <a:avLst/>
          </a:prstGeom>
          <a:noFill/>
        </p:spPr>
        <p:txBody>
          <a:bodyPr wrap="none" rtlCol="0">
            <a:spAutoFit/>
          </a:bodyPr>
          <a:lstStyle/>
          <a:p>
            <a:r>
              <a:rPr lang="en-US" sz="2000" b="1" dirty="0" smtClean="0"/>
              <a:t>Factsheets</a:t>
            </a:r>
          </a:p>
          <a:p>
            <a:r>
              <a:rPr lang="en-US" sz="2000" b="1" dirty="0" smtClean="0"/>
              <a:t>Reports</a:t>
            </a:r>
          </a:p>
          <a:p>
            <a:r>
              <a:rPr lang="en-US" sz="2000" b="1" dirty="0" smtClean="0"/>
              <a:t>Videos</a:t>
            </a:r>
            <a:endParaRPr lang="en-US" sz="2000" b="1"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80405" y="4151752"/>
            <a:ext cx="1275251" cy="999797"/>
          </a:xfrm>
          <a:prstGeom prst="rect">
            <a:avLst/>
          </a:prstGeom>
        </p:spPr>
      </p:pic>
      <p:sp>
        <p:nvSpPr>
          <p:cNvPr id="8" name="TextBox 7"/>
          <p:cNvSpPr txBox="1"/>
          <p:nvPr/>
        </p:nvSpPr>
        <p:spPr>
          <a:xfrm>
            <a:off x="7101619" y="3989164"/>
            <a:ext cx="3871178" cy="2246769"/>
          </a:xfrm>
          <a:prstGeom prst="rect">
            <a:avLst/>
          </a:prstGeom>
          <a:noFill/>
        </p:spPr>
        <p:txBody>
          <a:bodyPr wrap="square" rtlCol="0">
            <a:spAutoFit/>
          </a:bodyPr>
          <a:lstStyle/>
          <a:p>
            <a:pPr>
              <a:spcBef>
                <a:spcPts val="1200"/>
              </a:spcBef>
            </a:pPr>
            <a:r>
              <a:rPr lang="en-US" sz="2000" b="1" dirty="0" smtClean="0"/>
              <a:t>Coal Mapping Report</a:t>
            </a:r>
            <a:endParaRPr lang="en-US" sz="2000" b="1" dirty="0"/>
          </a:p>
          <a:p>
            <a:pPr>
              <a:spcBef>
                <a:spcPts val="1200"/>
              </a:spcBef>
            </a:pPr>
            <a:r>
              <a:rPr lang="en-US" sz="2000" b="1" dirty="0" smtClean="0"/>
              <a:t>Climate &amp; Contagion</a:t>
            </a:r>
            <a:endParaRPr lang="en-US" sz="2000" b="1" dirty="0"/>
          </a:p>
          <a:p>
            <a:pPr>
              <a:spcBef>
                <a:spcPts val="1200"/>
              </a:spcBef>
            </a:pPr>
            <a:r>
              <a:rPr lang="en-US" sz="2000" b="1" dirty="0" smtClean="0"/>
              <a:t>Climate &amp; Conflict</a:t>
            </a:r>
            <a:endParaRPr lang="en-US" sz="2000" b="1" dirty="0"/>
          </a:p>
          <a:p>
            <a:pPr>
              <a:spcBef>
                <a:spcPts val="1200"/>
              </a:spcBef>
            </a:pPr>
            <a:r>
              <a:rPr lang="en-US" sz="2000" b="1" dirty="0" smtClean="0"/>
              <a:t>Climate &amp; Food</a:t>
            </a:r>
            <a:endParaRPr lang="en-US" sz="2000" b="1" dirty="0"/>
          </a:p>
          <a:p>
            <a:pPr>
              <a:spcBef>
                <a:spcPts val="1200"/>
              </a:spcBef>
            </a:pPr>
            <a:r>
              <a:rPr lang="en-US" sz="2000" b="1" dirty="0" smtClean="0"/>
              <a:t>What you Can Do</a:t>
            </a:r>
            <a:endParaRPr lang="en-US" sz="2000" b="1" dirty="0"/>
          </a:p>
        </p:txBody>
      </p:sp>
      <p:sp>
        <p:nvSpPr>
          <p:cNvPr id="9" name="TextBox 8"/>
          <p:cNvSpPr txBox="1"/>
          <p:nvPr/>
        </p:nvSpPr>
        <p:spPr>
          <a:xfrm>
            <a:off x="5967046" y="5138973"/>
            <a:ext cx="1131720" cy="369332"/>
          </a:xfrm>
          <a:prstGeom prst="rect">
            <a:avLst/>
          </a:prstGeom>
          <a:noFill/>
        </p:spPr>
        <p:txBody>
          <a:bodyPr wrap="none" rtlCol="0">
            <a:spAutoFit/>
          </a:bodyPr>
          <a:lstStyle/>
          <a:p>
            <a:r>
              <a:rPr lang="en-US" dirty="0" smtClean="0"/>
              <a:t>Brochures</a:t>
            </a:r>
            <a:endParaRPr lang="en-US" dirty="0"/>
          </a:p>
        </p:txBody>
      </p:sp>
    </p:spTree>
    <p:extLst>
      <p:ext uri="{BB962C8B-B14F-4D97-AF65-F5344CB8AC3E}">
        <p14:creationId xmlns:p14="http://schemas.microsoft.com/office/powerpoint/2010/main" val="3520707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74" y="144686"/>
            <a:ext cx="12098503" cy="697478"/>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en-US" sz="4800" b="1" dirty="0" smtClean="0"/>
              <a:t>Summary Extreme </a:t>
            </a:r>
            <a:r>
              <a:rPr lang="en-US" sz="4800" b="1" dirty="0"/>
              <a:t>Weather Events &amp; Disasters</a:t>
            </a:r>
          </a:p>
        </p:txBody>
      </p:sp>
      <p:grpSp>
        <p:nvGrpSpPr>
          <p:cNvPr id="4" name="Group 3"/>
          <p:cNvGrpSpPr>
            <a:grpSpLocks/>
          </p:cNvGrpSpPr>
          <p:nvPr/>
        </p:nvGrpSpPr>
        <p:grpSpPr bwMode="auto">
          <a:xfrm>
            <a:off x="5074918" y="901841"/>
            <a:ext cx="4889368" cy="2744345"/>
            <a:chOff x="0" y="0"/>
            <a:chExt cx="5760" cy="4334"/>
          </a:xfrm>
        </p:grpSpPr>
        <p:pic>
          <p:nvPicPr>
            <p:cNvPr id="5" name="Picture 4" descr="Hurricane Katrina Respons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60"/>
              <a:ext cx="2880" cy="2160"/>
            </a:xfrm>
            <a:prstGeom prst="rect">
              <a:avLst/>
            </a:prstGeom>
            <a:noFill/>
          </p:spPr>
        </p:pic>
        <p:pic>
          <p:nvPicPr>
            <p:cNvPr id="6" name="Picture 5" descr="Katrina - NAS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2880" cy="2160"/>
            </a:xfrm>
            <a:prstGeom prst="rect">
              <a:avLst/>
            </a:prstGeom>
            <a:noFill/>
          </p:spPr>
        </p:pic>
        <p:pic>
          <p:nvPicPr>
            <p:cNvPr id="7" name="Picture 6" descr="KatrinaNewOrleansFlood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80" y="0"/>
              <a:ext cx="2880" cy="2160"/>
            </a:xfrm>
            <a:prstGeom prst="rect">
              <a:avLst/>
            </a:prstGeom>
            <a:noFill/>
          </p:spPr>
        </p:pic>
        <p:pic>
          <p:nvPicPr>
            <p:cNvPr id="8" name="Picture 7" descr="Hurricane Katrina 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0" y="2160"/>
              <a:ext cx="2880" cy="2174"/>
            </a:xfrm>
            <a:prstGeom prst="rect">
              <a:avLst/>
            </a:prstGeom>
            <a:noFill/>
          </p:spPr>
        </p:pic>
      </p:grpSp>
      <p:sp>
        <p:nvSpPr>
          <p:cNvPr id="11" name="Content Placeholder 2"/>
          <p:cNvSpPr>
            <a:spLocks noGrp="1"/>
          </p:cNvSpPr>
          <p:nvPr/>
        </p:nvSpPr>
        <p:spPr>
          <a:xfrm>
            <a:off x="84220" y="3672834"/>
            <a:ext cx="12098503" cy="31851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dirty="0"/>
              <a:t>Weather, climate and water-related disasters are </a:t>
            </a:r>
            <a:r>
              <a:rPr lang="en-US" sz="2400" b="1" dirty="0" smtClean="0"/>
              <a:t>all on </a:t>
            </a:r>
            <a:r>
              <a:rPr lang="en-US" sz="2400" b="1" dirty="0"/>
              <a:t>the rise </a:t>
            </a:r>
            <a:r>
              <a:rPr lang="en-US" sz="2400" b="1" dirty="0" smtClean="0"/>
              <a:t>worldwide</a:t>
            </a:r>
          </a:p>
          <a:p>
            <a:r>
              <a:rPr lang="en-US" sz="2400" dirty="0" smtClean="0"/>
              <a:t>1970-2012: 8,835 </a:t>
            </a:r>
            <a:r>
              <a:rPr lang="en-US" sz="2400" dirty="0"/>
              <a:t>disasters, 1.94 million deaths, </a:t>
            </a:r>
            <a:r>
              <a:rPr lang="en-US" sz="2400" dirty="0" smtClean="0"/>
              <a:t>US</a:t>
            </a:r>
            <a:r>
              <a:rPr lang="en-US" sz="2400" dirty="0"/>
              <a:t>$ 2.4 trillion of economic losses </a:t>
            </a:r>
            <a:r>
              <a:rPr lang="en-US" sz="2400" dirty="0" smtClean="0"/>
              <a:t>globally</a:t>
            </a:r>
          </a:p>
          <a:p>
            <a:r>
              <a:rPr lang="en-US" sz="2400" dirty="0" smtClean="0"/>
              <a:t>Over </a:t>
            </a:r>
            <a:r>
              <a:rPr lang="en-US" sz="2400" dirty="0"/>
              <a:t>300,000 </a:t>
            </a:r>
            <a:r>
              <a:rPr lang="en-US" sz="2400" dirty="0" smtClean="0"/>
              <a:t>lives/year </a:t>
            </a:r>
            <a:r>
              <a:rPr lang="en-US" sz="2400" dirty="0"/>
              <a:t>are lost from extreme weather, famine</a:t>
            </a:r>
            <a:r>
              <a:rPr lang="en-US" sz="2400" dirty="0" smtClean="0"/>
              <a:t>, fire, </a:t>
            </a:r>
            <a:r>
              <a:rPr lang="en-US" sz="2400" dirty="0"/>
              <a:t>floods, declining air quality, and spreading tropical diseases….greatest impact </a:t>
            </a:r>
            <a:r>
              <a:rPr lang="en-US" sz="2400" dirty="0" smtClean="0"/>
              <a:t>on poor countries, marginalized</a:t>
            </a:r>
            <a:endParaRPr lang="en-US" sz="2400" dirty="0"/>
          </a:p>
          <a:p>
            <a:r>
              <a:rPr lang="en-US" sz="2400" dirty="0" smtClean="0"/>
              <a:t>Traumatic </a:t>
            </a:r>
            <a:r>
              <a:rPr lang="en-US" sz="2400" dirty="0"/>
              <a:t>injury, illness, mental and emotional distress follow disasters</a:t>
            </a:r>
          </a:p>
          <a:p>
            <a:r>
              <a:rPr lang="en-US" sz="2400" dirty="0" smtClean="0"/>
              <a:t>Children: more </a:t>
            </a:r>
            <a:r>
              <a:rPr lang="en-US" sz="2400" dirty="0"/>
              <a:t>persistent psychological symptoms than adults </a:t>
            </a:r>
            <a:r>
              <a:rPr lang="en-US" sz="2400" dirty="0" smtClean="0"/>
              <a:t>experiencing </a:t>
            </a:r>
            <a:r>
              <a:rPr lang="en-US" sz="2400" dirty="0"/>
              <a:t>same disaster</a:t>
            </a:r>
          </a:p>
          <a:p>
            <a:r>
              <a:rPr lang="en-US" sz="2400" dirty="0"/>
              <a:t>PTSD, sleep disturbance, aggressive behavior, sadness and substance use/abuse </a:t>
            </a:r>
            <a:r>
              <a:rPr lang="en-US" sz="2400" dirty="0" smtClean="0"/>
              <a:t>all increase</a:t>
            </a:r>
            <a:endParaRPr lang="en-US" sz="2400" dirty="0"/>
          </a:p>
          <a:p>
            <a:pPr>
              <a:buNone/>
            </a:pPr>
            <a:endParaRPr lang="en-US" sz="2000" dirty="0"/>
          </a:p>
        </p:txBody>
      </p: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05298" y="985244"/>
            <a:ext cx="2058678" cy="1163601"/>
          </a:xfrm>
          <a:prstGeom prst="rect">
            <a:avLst/>
          </a:prstGeom>
          <a:solidFill>
            <a:sysClr val="window" lastClr="FFFFFF"/>
          </a:solidFill>
          <a:ln w="25400" cap="flat" cmpd="sng" algn="ctr">
            <a:solidFill>
              <a:sysClr val="windowText" lastClr="000000"/>
            </a:solidFill>
            <a:prstDash val="solid"/>
          </a:ln>
          <a:effectLst/>
        </p:spPr>
      </p:pic>
      <p:pic>
        <p:nvPicPr>
          <p:cNvPr id="10" name="Picture 4" descr="http://ww2.hdnux.com/photos/10/06/41/2123857/7/920x920.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88741" y="901223"/>
            <a:ext cx="2333300" cy="2700211"/>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2" descr="Picture"/>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420474" y="1567044"/>
            <a:ext cx="276225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media.mercola.com/ImageServer/Public/2012/November/mold.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787140" y="2276727"/>
            <a:ext cx="2176836" cy="132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22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34462" y="76200"/>
            <a:ext cx="11652738" cy="914400"/>
          </a:xfrm>
          <a:solidFill>
            <a:srgbClr val="EFF4BE"/>
          </a:solidFill>
          <a:ln w="31750">
            <a:solidFill>
              <a:srgbClr val="996600"/>
            </a:solidFill>
          </a:ln>
        </p:spPr>
        <p:txBody>
          <a:bodyPr>
            <a:normAutofit/>
          </a:bodyPr>
          <a:lstStyle/>
          <a:p>
            <a:pPr eaLnBrk="1" hangingPunct="1"/>
            <a:r>
              <a:rPr lang="en-US" altLang="en-US" sz="4800" b="1" dirty="0" smtClean="0">
                <a:effectLst>
                  <a:outerShdw blurRad="38100" dist="38100" dir="2700000" algn="tl">
                    <a:srgbClr val="000000">
                      <a:alpha val="43137"/>
                    </a:srgbClr>
                  </a:outerShdw>
                </a:effectLst>
              </a:rPr>
              <a:t>Most Vulnerable to Effects of Changing Climate</a:t>
            </a:r>
          </a:p>
        </p:txBody>
      </p:sp>
      <p:sp>
        <p:nvSpPr>
          <p:cNvPr id="25603" name="Content Placeholder 2"/>
          <p:cNvSpPr>
            <a:spLocks noGrp="1"/>
          </p:cNvSpPr>
          <p:nvPr>
            <p:ph idx="1"/>
          </p:nvPr>
        </p:nvSpPr>
        <p:spPr>
          <a:xfrm>
            <a:off x="422031" y="990600"/>
            <a:ext cx="11570677" cy="5785338"/>
          </a:xfrm>
        </p:spPr>
        <p:txBody>
          <a:bodyPr>
            <a:normAutofit/>
          </a:bodyPr>
          <a:lstStyle/>
          <a:p>
            <a:pPr eaLnBrk="1" hangingPunct="1"/>
            <a:r>
              <a:rPr lang="en-US" altLang="en-US" sz="4000" dirty="0" smtClean="0"/>
              <a:t>Babies &amp; Children </a:t>
            </a:r>
          </a:p>
          <a:p>
            <a:pPr eaLnBrk="1" hangingPunct="1"/>
            <a:r>
              <a:rPr lang="en-US" altLang="en-US" sz="4000" dirty="0" smtClean="0"/>
              <a:t>Elders</a:t>
            </a:r>
          </a:p>
          <a:p>
            <a:pPr eaLnBrk="1" hangingPunct="1"/>
            <a:r>
              <a:rPr lang="en-US" altLang="en-US" sz="4000" dirty="0" smtClean="0"/>
              <a:t>Pregnant women</a:t>
            </a:r>
          </a:p>
          <a:p>
            <a:pPr eaLnBrk="1" hangingPunct="1"/>
            <a:r>
              <a:rPr lang="en-US" altLang="en-US" sz="4000" dirty="0" smtClean="0"/>
              <a:t>Outdoor workers</a:t>
            </a:r>
          </a:p>
          <a:p>
            <a:pPr eaLnBrk="1" hangingPunct="1"/>
            <a:r>
              <a:rPr lang="en-US" altLang="en-US" sz="4000" dirty="0" smtClean="0"/>
              <a:t>Disabled &amp; People w/ pre-existing conditions (asthma, lung and heart dx, diabetes)</a:t>
            </a:r>
          </a:p>
          <a:p>
            <a:pPr eaLnBrk="1" hangingPunct="1"/>
            <a:r>
              <a:rPr lang="en-US" altLang="en-US" sz="4000" dirty="0" smtClean="0"/>
              <a:t>Impoverished, racial &amp; ethnic minorities anywhere (ex: across </a:t>
            </a:r>
            <a:r>
              <a:rPr lang="en-US" altLang="en-US" sz="4000" dirty="0"/>
              <a:t>US high % of AAs live </a:t>
            </a:r>
            <a:r>
              <a:rPr lang="en-US" altLang="en-US" sz="4000" dirty="0" smtClean="0"/>
              <a:t>close to a </a:t>
            </a:r>
            <a:r>
              <a:rPr lang="en-US" altLang="en-US" sz="4000" dirty="0"/>
              <a:t>coal </a:t>
            </a:r>
            <a:r>
              <a:rPr lang="en-US" altLang="en-US" sz="4000" dirty="0" smtClean="0"/>
              <a:t>plant or oil refinery)</a:t>
            </a:r>
            <a:endParaRPr lang="en-US" altLang="en-US" dirty="0" smtClean="0"/>
          </a:p>
        </p:txBody>
      </p:sp>
      <p:pic>
        <p:nvPicPr>
          <p:cNvPr id="25604" name="Picture 2" descr="http://www.cdc.gov/minorityhealth/images/populations/Disabilit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67216" y="1113692"/>
            <a:ext cx="5708967" cy="256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052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105509" y="823682"/>
            <a:ext cx="8321040" cy="5917088"/>
          </a:xfrm>
          <a:prstGeom prst="rect">
            <a:avLst/>
          </a:prstGeom>
        </p:spPr>
      </p:pic>
      <p:sp>
        <p:nvSpPr>
          <p:cNvPr id="3" name="TextBox 2"/>
          <p:cNvSpPr txBox="1"/>
          <p:nvPr/>
        </p:nvSpPr>
        <p:spPr>
          <a:xfrm>
            <a:off x="128959" y="70341"/>
            <a:ext cx="11852026" cy="707886"/>
          </a:xfrm>
          <a:prstGeom prst="rect">
            <a:avLst/>
          </a:prstGeom>
          <a:solidFill>
            <a:schemeClr val="accent4">
              <a:lumMod val="20000"/>
              <a:lumOff val="80000"/>
            </a:schemeClr>
          </a:solidFill>
          <a:ln w="19050">
            <a:solidFill>
              <a:schemeClr val="accent4">
                <a:lumMod val="50000"/>
              </a:schemeClr>
            </a:solidFill>
          </a:ln>
        </p:spPr>
        <p:txBody>
          <a:bodyPr wrap="square" rtlCol="0">
            <a:spAutoFit/>
          </a:bodyPr>
          <a:lstStyle/>
          <a:p>
            <a:r>
              <a:rPr lang="en-US" sz="4000" b="1" dirty="0" smtClean="0"/>
              <a:t>Most Vulnerable: at extreme ends of life, impoverished</a:t>
            </a:r>
            <a:endParaRPr lang="en-US" sz="4000" b="1"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20329" y="1628775"/>
            <a:ext cx="3598985" cy="3295650"/>
          </a:xfrm>
          <a:prstGeom prst="rect">
            <a:avLst/>
          </a:prstGeom>
        </p:spPr>
      </p:pic>
      <p:sp>
        <p:nvSpPr>
          <p:cNvPr id="5" name="TextBox 4"/>
          <p:cNvSpPr txBox="1"/>
          <p:nvPr/>
        </p:nvSpPr>
        <p:spPr>
          <a:xfrm>
            <a:off x="8604739" y="5181601"/>
            <a:ext cx="3515834" cy="369332"/>
          </a:xfrm>
          <a:prstGeom prst="rect">
            <a:avLst/>
          </a:prstGeom>
          <a:noFill/>
        </p:spPr>
        <p:txBody>
          <a:bodyPr wrap="none" rtlCol="0">
            <a:spAutoFit/>
          </a:bodyPr>
          <a:lstStyle/>
          <a:p>
            <a:r>
              <a:rPr lang="en-US" b="1" dirty="0" smtClean="0"/>
              <a:t>Informal Settlements Risk Flooding</a:t>
            </a:r>
            <a:endParaRPr lang="en-US" b="1" dirty="0"/>
          </a:p>
        </p:txBody>
      </p:sp>
    </p:spTree>
    <p:extLst>
      <p:ext uri="{BB962C8B-B14F-4D97-AF65-F5344CB8AC3E}">
        <p14:creationId xmlns:p14="http://schemas.microsoft.com/office/powerpoint/2010/main" val="365795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4477" y="148861"/>
            <a:ext cx="10766322" cy="116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dirty="0">
                <a:solidFill>
                  <a:schemeClr val="tx2"/>
                </a:solidFill>
              </a:rPr>
              <a:t>Persons </a:t>
            </a:r>
            <a:r>
              <a:rPr lang="en-US" altLang="en-US" sz="4800" dirty="0" smtClean="0">
                <a:solidFill>
                  <a:schemeClr val="tx2"/>
                </a:solidFill>
              </a:rPr>
              <a:t>Most </a:t>
            </a:r>
            <a:r>
              <a:rPr lang="en-US" altLang="en-US" sz="4800" dirty="0">
                <a:solidFill>
                  <a:schemeClr val="tx2"/>
                </a:solidFill>
              </a:rPr>
              <a:t>Affected by Climate Induced Disasters</a:t>
            </a:r>
          </a:p>
        </p:txBody>
      </p:sp>
      <p:sp>
        <p:nvSpPr>
          <p:cNvPr id="49156" name="TextBox 1"/>
          <p:cNvSpPr txBox="1">
            <a:spLocks noChangeArrowheads="1"/>
          </p:cNvSpPr>
          <p:nvPr/>
        </p:nvSpPr>
        <p:spPr bwMode="auto">
          <a:xfrm>
            <a:off x="1031624" y="6315963"/>
            <a:ext cx="10550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t>90% of those affected are not those emitting </a:t>
            </a:r>
            <a:r>
              <a:rPr lang="en-US" altLang="en-US" sz="2400" b="1" dirty="0" smtClean="0"/>
              <a:t>GHGs in </a:t>
            </a:r>
            <a:r>
              <a:rPr lang="en-US" altLang="en-US" sz="2400" b="1" dirty="0"/>
              <a:t>large quantities</a:t>
            </a:r>
          </a:p>
        </p:txBody>
      </p:sp>
      <p:pic>
        <p:nvPicPr>
          <p:cNvPr id="1026" name="Picture 2" descr="http://www.who.int/hac/techguidance/ems/Southern_Africa.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44471" y="4520866"/>
            <a:ext cx="2211095" cy="1803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h6.ggpht.com/-pqLY8fohKLo/UUS8WX3IhLI/AAAAAAAAT5o/NqGsMVqkOyw/image%25255B12%25255D.png?imgmax=80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44471" y="2948104"/>
            <a:ext cx="2211095" cy="14862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291" y="1542202"/>
            <a:ext cx="8736127" cy="4750315"/>
          </a:xfrm>
          <a:prstGeom prst="rect">
            <a:avLst/>
          </a:prstGeom>
        </p:spPr>
      </p:pic>
      <p:sp>
        <p:nvSpPr>
          <p:cNvPr id="3" name="TextBox 2"/>
          <p:cNvSpPr txBox="1"/>
          <p:nvPr/>
        </p:nvSpPr>
        <p:spPr>
          <a:xfrm>
            <a:off x="156942" y="5955323"/>
            <a:ext cx="2345514" cy="369332"/>
          </a:xfrm>
          <a:prstGeom prst="rect">
            <a:avLst/>
          </a:prstGeom>
          <a:noFill/>
        </p:spPr>
        <p:txBody>
          <a:bodyPr wrap="none" rtlCol="0">
            <a:spAutoFit/>
          </a:bodyPr>
          <a:lstStyle/>
          <a:p>
            <a:r>
              <a:rPr lang="en-US" dirty="0" smtClean="0"/>
              <a:t>KILN Carbon Map 2013</a:t>
            </a:r>
            <a:endParaRPr lang="en-US" dirty="0"/>
          </a:p>
        </p:txBody>
      </p:sp>
      <p:pic>
        <p:nvPicPr>
          <p:cNvPr id="1030" name="Picture 6" descr="http://1.bp.blogspot.com/-nV1WESDVh_E/T2DejK6GZ2I/AAAAAAAAKrk/3LANULjcKNI/s1600/bangladeshcyclone.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352910" y="1086255"/>
            <a:ext cx="2664153" cy="180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170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ika_worl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6064" y="1652954"/>
            <a:ext cx="4335332" cy="45500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53665" y="225903"/>
            <a:ext cx="7573382" cy="6453674"/>
          </a:xfrm>
          <a:prstGeom prst="rect">
            <a:avLst/>
          </a:prstGeom>
        </p:spPr>
        <p:txBody>
          <a:bodyPr wrap="square">
            <a:spAutoFit/>
          </a:bodyPr>
          <a:lstStyle/>
          <a:p>
            <a:pPr>
              <a:buFont typeface="+mj-lt"/>
              <a:buAutoNum type="arabicPeriod"/>
            </a:pPr>
            <a:r>
              <a:rPr lang="en-US" b="1" dirty="0" smtClean="0"/>
              <a:t> There </a:t>
            </a:r>
            <a:r>
              <a:rPr lang="en-US" b="1" dirty="0"/>
              <a:t>is </a:t>
            </a:r>
            <a:r>
              <a:rPr lang="en-US" b="1" dirty="0" smtClean="0"/>
              <a:t>much we </a:t>
            </a:r>
            <a:r>
              <a:rPr lang="en-US" b="1" dirty="0"/>
              <a:t>don’t yet know.</a:t>
            </a:r>
            <a:r>
              <a:rPr lang="en-US" dirty="0"/>
              <a:t> This outbreak came as a </a:t>
            </a:r>
            <a:r>
              <a:rPr lang="en-US" dirty="0" smtClean="0"/>
              <a:t>surprise--expect </a:t>
            </a:r>
            <a:r>
              <a:rPr lang="en-US" dirty="0"/>
              <a:t>to be surprised again </a:t>
            </a:r>
            <a:r>
              <a:rPr lang="en-US" dirty="0" smtClean="0"/>
              <a:t>as </a:t>
            </a:r>
            <a:r>
              <a:rPr lang="en-US" dirty="0"/>
              <a:t>climate disruption interacts </a:t>
            </a:r>
            <a:r>
              <a:rPr lang="en-US" dirty="0" smtClean="0"/>
              <a:t>w/ </a:t>
            </a:r>
            <a:r>
              <a:rPr lang="en-US" dirty="0"/>
              <a:t>globalization </a:t>
            </a:r>
            <a:r>
              <a:rPr lang="en-US" dirty="0" smtClean="0"/>
              <a:t>&amp; </a:t>
            </a:r>
            <a:r>
              <a:rPr lang="en-US" dirty="0"/>
              <a:t>deforestation to alter the ecology of vector borne </a:t>
            </a:r>
            <a:r>
              <a:rPr lang="en-US" dirty="0" smtClean="0"/>
              <a:t>diseases.</a:t>
            </a:r>
            <a:endParaRPr lang="en-US" dirty="0"/>
          </a:p>
          <a:p>
            <a:pPr>
              <a:buFont typeface="+mj-lt"/>
              <a:buAutoNum type="arabicPeriod"/>
            </a:pPr>
            <a:r>
              <a:rPr lang="en-US" b="1" dirty="0" smtClean="0"/>
              <a:t> Climate </a:t>
            </a:r>
            <a:r>
              <a:rPr lang="en-US" b="1" dirty="0"/>
              <a:t>Change is a Justice issue. </a:t>
            </a:r>
            <a:r>
              <a:rPr lang="en-US" dirty="0"/>
              <a:t>Climate disruption isn’t fair. </a:t>
            </a:r>
            <a:r>
              <a:rPr lang="en-US" dirty="0" smtClean="0"/>
              <a:t>Climate </a:t>
            </a:r>
            <a:r>
              <a:rPr lang="en-US" dirty="0"/>
              <a:t>change will harm poor communities </a:t>
            </a:r>
            <a:r>
              <a:rPr lang="en-US" dirty="0" smtClean="0"/>
              <a:t>worst, </a:t>
            </a:r>
            <a:r>
              <a:rPr lang="en-US" dirty="0"/>
              <a:t>first</a:t>
            </a:r>
            <a:r>
              <a:rPr lang="en-US" dirty="0" smtClean="0"/>
              <a:t>. </a:t>
            </a:r>
            <a:r>
              <a:rPr lang="en-US" dirty="0"/>
              <a:t>As climate disruption fuels other infections, expect to see a similar impact pattern.</a:t>
            </a:r>
            <a:r>
              <a:rPr lang="en-US" b="1" dirty="0" smtClean="0"/>
              <a:t> </a:t>
            </a:r>
            <a:r>
              <a:rPr lang="en-US" dirty="0" smtClean="0"/>
              <a:t>Transmission is hard </a:t>
            </a:r>
            <a:r>
              <a:rPr lang="en-US" dirty="0"/>
              <a:t>to </a:t>
            </a:r>
            <a:r>
              <a:rPr lang="en-US" dirty="0" smtClean="0"/>
              <a:t>break in areas w/out </a:t>
            </a:r>
            <a:r>
              <a:rPr lang="en-US" dirty="0"/>
              <a:t>window screens, air conditioning, paved streets, running water, mosquito control programs, disease monitoring systems. </a:t>
            </a:r>
          </a:p>
          <a:p>
            <a:pPr>
              <a:buFont typeface="+mj-lt"/>
              <a:buAutoNum type="arabicPeriod"/>
            </a:pPr>
            <a:r>
              <a:rPr lang="en-US" b="1" dirty="0" smtClean="0"/>
              <a:t> Unintended </a:t>
            </a:r>
            <a:r>
              <a:rPr lang="en-US" b="1" dirty="0"/>
              <a:t>consequences</a:t>
            </a:r>
            <a:r>
              <a:rPr lang="en-US" dirty="0"/>
              <a:t>. </a:t>
            </a:r>
            <a:r>
              <a:rPr lang="en-US" dirty="0" smtClean="0"/>
              <a:t>Massive </a:t>
            </a:r>
            <a:r>
              <a:rPr lang="en-US" dirty="0"/>
              <a:t>campaigns </a:t>
            </a:r>
            <a:r>
              <a:rPr lang="en-US" dirty="0" smtClean="0"/>
              <a:t>in </a:t>
            </a:r>
            <a:r>
              <a:rPr lang="en-US" dirty="0"/>
              <a:t>dozens of countries </a:t>
            </a:r>
            <a:r>
              <a:rPr lang="en-US" dirty="0" smtClean="0"/>
              <a:t>are killing </a:t>
            </a:r>
            <a:r>
              <a:rPr lang="en-US" dirty="0"/>
              <a:t>mosquitoes </a:t>
            </a:r>
            <a:r>
              <a:rPr lang="en-US" dirty="0" smtClean="0"/>
              <a:t>w/insecticides exposing </a:t>
            </a:r>
            <a:r>
              <a:rPr lang="en-US" dirty="0"/>
              <a:t>millions of people, </a:t>
            </a:r>
            <a:r>
              <a:rPr lang="en-US" dirty="0" smtClean="0"/>
              <a:t>forests</a:t>
            </a:r>
            <a:r>
              <a:rPr lang="en-US" dirty="0"/>
              <a:t>, waterways, </a:t>
            </a:r>
            <a:r>
              <a:rPr lang="en-US" dirty="0" smtClean="0"/>
              <a:t>other animals </a:t>
            </a:r>
            <a:r>
              <a:rPr lang="en-US" dirty="0"/>
              <a:t>to </a:t>
            </a:r>
            <a:r>
              <a:rPr lang="en-US" dirty="0" smtClean="0"/>
              <a:t>insecticides—with what eventual impacts?  Will </a:t>
            </a:r>
            <a:r>
              <a:rPr lang="en-US" dirty="0"/>
              <a:t>rare but serious health impacts </a:t>
            </a:r>
            <a:r>
              <a:rPr lang="en-US" dirty="0" smtClean="0"/>
              <a:t>emerge from industrial </a:t>
            </a:r>
            <a:r>
              <a:rPr lang="en-US" dirty="0"/>
              <a:t>chemicals deployed on a massive scale</a:t>
            </a:r>
            <a:r>
              <a:rPr lang="en-US" dirty="0" smtClean="0"/>
              <a:t>?  How do we weigh </a:t>
            </a:r>
            <a:r>
              <a:rPr lang="en-US" dirty="0"/>
              <a:t>benefits against </a:t>
            </a:r>
            <a:r>
              <a:rPr lang="en-US" dirty="0" smtClean="0"/>
              <a:t>potential </a:t>
            </a:r>
            <a:r>
              <a:rPr lang="en-US" dirty="0"/>
              <a:t>unintended </a:t>
            </a:r>
            <a:r>
              <a:rPr lang="en-US" dirty="0" smtClean="0"/>
              <a:t>consequences</a:t>
            </a:r>
            <a:r>
              <a:rPr lang="en-US" dirty="0"/>
              <a:t> </a:t>
            </a:r>
            <a:r>
              <a:rPr lang="en-US" dirty="0" smtClean="0"/>
              <a:t>in future outbreaks?</a:t>
            </a:r>
            <a:endParaRPr lang="en-US" dirty="0"/>
          </a:p>
          <a:p>
            <a:pPr>
              <a:buFont typeface="+mj-lt"/>
              <a:buAutoNum type="arabicPeriod"/>
            </a:pPr>
            <a:r>
              <a:rPr lang="en-US" b="1" dirty="0" smtClean="0"/>
              <a:t> Importance </a:t>
            </a:r>
            <a:r>
              <a:rPr lang="en-US" b="1" dirty="0"/>
              <a:t>of international cooperation. </a:t>
            </a:r>
            <a:r>
              <a:rPr lang="en-US" dirty="0"/>
              <a:t>Dozens of countries must coordinate </a:t>
            </a:r>
            <a:r>
              <a:rPr lang="en-US" dirty="0" smtClean="0"/>
              <a:t>w/in </a:t>
            </a:r>
            <a:r>
              <a:rPr lang="en-US" dirty="0"/>
              <a:t>a global public health infrastructure </a:t>
            </a:r>
            <a:r>
              <a:rPr lang="en-US" dirty="0" smtClean="0"/>
              <a:t>to </a:t>
            </a:r>
            <a:r>
              <a:rPr lang="en-US" dirty="0"/>
              <a:t>effectively respond to a fast moving </a:t>
            </a:r>
            <a:r>
              <a:rPr lang="en-US" dirty="0" smtClean="0"/>
              <a:t>epidemic potentially unleashed by a changing environment.</a:t>
            </a:r>
            <a:endParaRPr lang="en-US" dirty="0"/>
          </a:p>
          <a:p>
            <a:pPr>
              <a:buFont typeface="+mj-lt"/>
              <a:buAutoNum type="arabicPeriod"/>
            </a:pPr>
            <a:r>
              <a:rPr lang="en-US" b="1" dirty="0" smtClean="0"/>
              <a:t> </a:t>
            </a:r>
            <a:r>
              <a:rPr lang="en-US" b="1" dirty="0" err="1" smtClean="0"/>
              <a:t>Zika</a:t>
            </a:r>
            <a:r>
              <a:rPr lang="en-US" b="1" dirty="0" smtClean="0"/>
              <a:t> </a:t>
            </a:r>
            <a:r>
              <a:rPr lang="en-US" b="1" dirty="0"/>
              <a:t>as </a:t>
            </a:r>
            <a:r>
              <a:rPr lang="en-US" b="1" dirty="0" smtClean="0"/>
              <a:t>opportunity</a:t>
            </a:r>
            <a:r>
              <a:rPr lang="en-US" b="1" dirty="0"/>
              <a:t>. </a:t>
            </a:r>
            <a:r>
              <a:rPr lang="en-US" dirty="0" smtClean="0"/>
              <a:t>News-watching </a:t>
            </a:r>
            <a:r>
              <a:rPr lang="en-US" dirty="0"/>
              <a:t>woman of childbearing </a:t>
            </a:r>
            <a:r>
              <a:rPr lang="en-US" dirty="0" smtClean="0"/>
              <a:t>age, public health professionals, travelers worry and wonder </a:t>
            </a:r>
            <a:r>
              <a:rPr lang="en-US" dirty="0"/>
              <a:t>what to </a:t>
            </a:r>
            <a:r>
              <a:rPr lang="en-US" dirty="0" smtClean="0"/>
              <a:t>do. The </a:t>
            </a:r>
            <a:r>
              <a:rPr lang="en-US" dirty="0" err="1"/>
              <a:t>Zika</a:t>
            </a:r>
            <a:r>
              <a:rPr lang="en-US" dirty="0"/>
              <a:t> epidemic </a:t>
            </a:r>
            <a:r>
              <a:rPr lang="en-US" dirty="0" smtClean="0"/>
              <a:t>is an </a:t>
            </a:r>
            <a:r>
              <a:rPr lang="en-US" dirty="0"/>
              <a:t>opportunity to dedicate resources to </a:t>
            </a:r>
            <a:r>
              <a:rPr lang="en-US" dirty="0" smtClean="0"/>
              <a:t>prepare </a:t>
            </a:r>
            <a:r>
              <a:rPr lang="en-US" dirty="0"/>
              <a:t>for the health impacts of </a:t>
            </a:r>
            <a:r>
              <a:rPr lang="en-US" dirty="0" smtClean="0"/>
              <a:t>other vector-borne </a:t>
            </a:r>
            <a:r>
              <a:rPr lang="en-US" dirty="0"/>
              <a:t>diseases in a changing </a:t>
            </a:r>
            <a:r>
              <a:rPr lang="en-US" dirty="0" smtClean="0"/>
              <a:t>climate.  To </a:t>
            </a:r>
            <a:r>
              <a:rPr lang="en-US" dirty="0"/>
              <a:t>avoid being blindsided by the next </a:t>
            </a:r>
            <a:r>
              <a:rPr lang="en-US" dirty="0" smtClean="0"/>
              <a:t>outbreak, we must invest </a:t>
            </a:r>
            <a:r>
              <a:rPr lang="en-US" dirty="0"/>
              <a:t>in detection, monitoring, </a:t>
            </a:r>
            <a:r>
              <a:rPr lang="en-US" dirty="0" smtClean="0"/>
              <a:t>response planning.</a:t>
            </a:r>
            <a:endParaRPr lang="en-US" dirty="0">
              <a:effectLst/>
            </a:endParaRPr>
          </a:p>
        </p:txBody>
      </p:sp>
      <p:sp>
        <p:nvSpPr>
          <p:cNvPr id="5" name="TextBox 4"/>
          <p:cNvSpPr txBox="1"/>
          <p:nvPr/>
        </p:nvSpPr>
        <p:spPr>
          <a:xfrm>
            <a:off x="225908" y="118334"/>
            <a:ext cx="4087913" cy="1384995"/>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An Now Comes </a:t>
            </a:r>
            <a:r>
              <a:rPr lang="en-US" sz="2800" b="1" dirty="0" err="1" smtClean="0">
                <a:effectLst>
                  <a:outerShdw blurRad="38100" dist="38100" dir="2700000" algn="tl">
                    <a:srgbClr val="000000">
                      <a:alpha val="43137"/>
                    </a:srgbClr>
                  </a:outerShdw>
                </a:effectLst>
              </a:rPr>
              <a:t>Zika</a:t>
            </a:r>
            <a:r>
              <a:rPr lang="en-US" sz="2800" b="1" dirty="0" smtClean="0">
                <a:effectLst>
                  <a:outerShdw blurRad="38100" dist="38100" dir="2700000" algn="tl">
                    <a:srgbClr val="000000">
                      <a:alpha val="43137"/>
                    </a:srgbClr>
                  </a:outerShdw>
                </a:effectLst>
              </a:rPr>
              <a:t>!</a:t>
            </a:r>
          </a:p>
          <a:p>
            <a:r>
              <a:rPr lang="en-US" sz="2800" b="1" dirty="0" smtClean="0">
                <a:effectLst>
                  <a:outerShdw blurRad="38100" dist="38100" dir="2700000" algn="tl">
                    <a:srgbClr val="000000">
                      <a:alpha val="43137"/>
                    </a:srgbClr>
                  </a:outerShdw>
                </a:effectLst>
              </a:rPr>
              <a:t>What </a:t>
            </a:r>
            <a:r>
              <a:rPr lang="en-US" sz="2800" b="1" dirty="0" err="1" smtClean="0">
                <a:effectLst>
                  <a:outerShdw blurRad="38100" dist="38100" dir="2700000" algn="tl">
                    <a:srgbClr val="000000">
                      <a:alpha val="43137"/>
                    </a:srgbClr>
                  </a:outerShdw>
                </a:effectLst>
              </a:rPr>
              <a:t>Zika</a:t>
            </a:r>
            <a:r>
              <a:rPr lang="en-US" sz="2800" b="1" dirty="0" smtClean="0">
                <a:effectLst>
                  <a:outerShdw blurRad="38100" dist="38100" dir="2700000" algn="tl">
                    <a:srgbClr val="000000">
                      <a:alpha val="43137"/>
                    </a:srgbClr>
                  </a:outerShdw>
                </a:effectLst>
              </a:rPr>
              <a:t> Teaches Us About Climate Change</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225908" y="6217912"/>
            <a:ext cx="3971023" cy="461665"/>
          </a:xfrm>
          <a:prstGeom prst="rect">
            <a:avLst/>
          </a:prstGeom>
          <a:noFill/>
        </p:spPr>
        <p:txBody>
          <a:bodyPr wrap="none" rtlCol="0">
            <a:spAutoFit/>
          </a:bodyPr>
          <a:lstStyle/>
          <a:p>
            <a:r>
              <a:rPr lang="en-US" sz="2400" b="1" dirty="0" err="1"/>
              <a:t>Zika</a:t>
            </a:r>
            <a:r>
              <a:rPr lang="en-US" sz="2400" b="1" dirty="0"/>
              <a:t> is a dry </a:t>
            </a:r>
            <a:r>
              <a:rPr lang="en-US" sz="2400" b="1" dirty="0" smtClean="0"/>
              <a:t>run for the </a:t>
            </a:r>
            <a:r>
              <a:rPr lang="en-US" sz="2400" b="1" dirty="0"/>
              <a:t>future</a:t>
            </a:r>
          </a:p>
        </p:txBody>
      </p:sp>
    </p:spTree>
    <p:extLst>
      <p:ext uri="{BB962C8B-B14F-4D97-AF65-F5344CB8AC3E}">
        <p14:creationId xmlns:p14="http://schemas.microsoft.com/office/powerpoint/2010/main" val="1769471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34" y="189281"/>
            <a:ext cx="9079523" cy="1065090"/>
          </a:xfrm>
        </p:spPr>
        <p:txBody>
          <a:bodyPr/>
          <a:lstStyle/>
          <a:p>
            <a:r>
              <a:rPr lang="en-US" b="1" dirty="0" smtClean="0">
                <a:ln>
                  <a:solidFill>
                    <a:schemeClr val="accent1">
                      <a:lumMod val="60000"/>
                      <a:lumOff val="40000"/>
                    </a:schemeClr>
                  </a:solidFill>
                </a:ln>
                <a:effectLst>
                  <a:outerShdw blurRad="38100" dist="38100" dir="2700000" algn="tl">
                    <a:srgbClr val="000000">
                      <a:alpha val="43137"/>
                    </a:srgbClr>
                  </a:outerShdw>
                </a:effectLst>
              </a:rPr>
              <a:t>Discussion Goals—an outline of sorts</a:t>
            </a:r>
            <a:endParaRPr lang="en-US" b="1" dirty="0">
              <a:ln>
                <a:solidFill>
                  <a:schemeClr val="accent1">
                    <a:lumMod val="60000"/>
                    <a:lumOff val="40000"/>
                  </a:schemeClr>
                </a:solidFill>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6900" y="1404016"/>
            <a:ext cx="9248457" cy="4117554"/>
          </a:xfrm>
        </p:spPr>
        <p:txBody>
          <a:bodyPr>
            <a:normAutofit/>
          </a:bodyPr>
          <a:lstStyle/>
          <a:p>
            <a:r>
              <a:rPr lang="en-US" sz="3200" b="1" dirty="0" smtClean="0">
                <a:effectLst>
                  <a:outerShdw blurRad="38100" dist="38100" dir="2700000" algn="tl">
                    <a:srgbClr val="000000">
                      <a:alpha val="43137"/>
                    </a:srgbClr>
                  </a:outerShdw>
                </a:effectLst>
              </a:rPr>
              <a:t>Who is in the audience, what are their interests, backgrounds? Climate Change Personal Meanings</a:t>
            </a:r>
          </a:p>
          <a:p>
            <a:r>
              <a:rPr lang="en-US" sz="3200" b="1" dirty="0" smtClean="0">
                <a:effectLst>
                  <a:outerShdw blurRad="38100" dist="38100" dir="2700000" algn="tl">
                    <a:srgbClr val="000000">
                      <a:alpha val="43137"/>
                    </a:srgbClr>
                  </a:outerShdw>
                </a:effectLst>
              </a:rPr>
              <a:t>Review/overview state of climate</a:t>
            </a:r>
          </a:p>
          <a:p>
            <a:r>
              <a:rPr lang="en-US" sz="3200" b="1" dirty="0" smtClean="0">
                <a:effectLst>
                  <a:outerShdw blurRad="38100" dist="38100" dir="2700000" algn="tl">
                    <a:srgbClr val="000000">
                      <a:alpha val="43137"/>
                    </a:srgbClr>
                  </a:outerShdw>
                </a:effectLst>
              </a:rPr>
              <a:t>Review/overview selection of health concerns</a:t>
            </a:r>
          </a:p>
          <a:p>
            <a:r>
              <a:rPr lang="en-US" sz="3200" b="1" dirty="0" smtClean="0">
                <a:effectLst>
                  <a:outerShdw blurRad="38100" dist="38100" dir="2700000" algn="tl">
                    <a:srgbClr val="000000">
                      <a:alpha val="43137"/>
                    </a:srgbClr>
                  </a:outerShdw>
                </a:effectLst>
              </a:rPr>
              <a:t>Whither the future?  What can be done?</a:t>
            </a:r>
          </a:p>
          <a:p>
            <a:r>
              <a:rPr lang="en-US" sz="3200" b="1" dirty="0" smtClean="0">
                <a:effectLst>
                  <a:outerShdw blurRad="38100" dist="38100" dir="2700000" algn="tl">
                    <a:srgbClr val="000000">
                      <a:alpha val="43137"/>
                    </a:srgbClr>
                  </a:outerShdw>
                </a:effectLst>
              </a:rPr>
              <a:t>Open Discussion</a:t>
            </a:r>
            <a:endParaRPr lang="en-US" sz="3200" b="1" dirty="0">
              <a:effectLst>
                <a:outerShdw blurRad="38100" dist="38100" dir="2700000" algn="tl">
                  <a:srgbClr val="000000">
                    <a:alpha val="43137"/>
                  </a:srgbClr>
                </a:outerShdw>
              </a:effectLst>
            </a:endParaRPr>
          </a:p>
        </p:txBody>
      </p:sp>
      <p:pic>
        <p:nvPicPr>
          <p:cNvPr id="8194" name="Picture 2" descr="http://cdn.theatlantic.com/static/mt/assets/edward_tenner/academics2-bod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32872" y="2643555"/>
            <a:ext cx="3746464" cy="21321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dioceseofcleveland.org/wp-content/uploads/2015/08/health-care-professiona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45536" y="4661390"/>
            <a:ext cx="37338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www.us-immigration.com/blog/wp-content/uploads/2013/04/Immigration-Reform-will-Help-Low-Skilled-Worker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0122" y="4775689"/>
            <a:ext cx="295275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istudyincanada.com/wp-content/uploads/2013/12/Students_QuestionMar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32772" y="536911"/>
            <a:ext cx="3146564" cy="209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9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85" y="152400"/>
            <a:ext cx="9651270" cy="840966"/>
          </a:xfrm>
          <a:solidFill>
            <a:srgbClr val="99CC00"/>
          </a:solidFill>
          <a:ln w="31750">
            <a:solidFill>
              <a:srgbClr val="996600"/>
            </a:solidFill>
          </a:ln>
        </p:spPr>
        <p:txBody>
          <a:bodyPr>
            <a:normAutofit/>
          </a:bodyPr>
          <a:lstStyle/>
          <a:p>
            <a:r>
              <a:rPr lang="en-US" sz="5400" b="1" dirty="0" smtClean="0">
                <a:ln>
                  <a:solidFill>
                    <a:srgbClr val="92D050"/>
                  </a:solidFill>
                </a:ln>
                <a:effectLst>
                  <a:glow rad="101600">
                    <a:schemeClr val="accent1">
                      <a:satMod val="175000"/>
                      <a:alpha val="40000"/>
                    </a:schemeClr>
                  </a:glow>
                </a:effectLst>
              </a:rPr>
              <a:t>People, animals </a:t>
            </a:r>
            <a:r>
              <a:rPr lang="en-US" sz="5400" b="1" i="1" u="sng" dirty="0" smtClean="0">
                <a:ln>
                  <a:solidFill>
                    <a:srgbClr val="92D050"/>
                  </a:solidFill>
                </a:ln>
                <a:effectLst>
                  <a:glow rad="101600">
                    <a:schemeClr val="accent1">
                      <a:satMod val="175000"/>
                      <a:alpha val="40000"/>
                    </a:schemeClr>
                  </a:glow>
                </a:effectLst>
              </a:rPr>
              <a:t>and</a:t>
            </a:r>
            <a:r>
              <a:rPr lang="en-US" sz="5400" b="1" dirty="0" smtClean="0">
                <a:ln>
                  <a:solidFill>
                    <a:srgbClr val="92D050"/>
                  </a:solidFill>
                </a:ln>
                <a:effectLst>
                  <a:glow rad="101600">
                    <a:schemeClr val="accent1">
                      <a:satMod val="175000"/>
                      <a:alpha val="40000"/>
                    </a:schemeClr>
                  </a:glow>
                </a:effectLst>
              </a:rPr>
              <a:t> Plants at Risk</a:t>
            </a:r>
            <a:endParaRPr lang="en-US" sz="5400" b="1" dirty="0">
              <a:ln>
                <a:solidFill>
                  <a:srgbClr val="92D050"/>
                </a:solidFill>
              </a:ln>
              <a:effectLst>
                <a:glow rad="101600">
                  <a:schemeClr val="accent1">
                    <a:satMod val="175000"/>
                    <a:alpha val="40000"/>
                  </a:schemeClr>
                </a:glow>
              </a:effectLst>
            </a:endParaRPr>
          </a:p>
        </p:txBody>
      </p:sp>
      <p:sp>
        <p:nvSpPr>
          <p:cNvPr id="3" name="Content Placeholder 2"/>
          <p:cNvSpPr>
            <a:spLocks noGrp="1"/>
          </p:cNvSpPr>
          <p:nvPr>
            <p:ph idx="1"/>
          </p:nvPr>
        </p:nvSpPr>
        <p:spPr>
          <a:xfrm>
            <a:off x="439801" y="1251823"/>
            <a:ext cx="10486107" cy="3343623"/>
          </a:xfrm>
        </p:spPr>
        <p:txBody>
          <a:bodyPr/>
          <a:lstStyle/>
          <a:p>
            <a:pPr marL="0" indent="0">
              <a:buNone/>
            </a:pPr>
            <a:r>
              <a:rPr lang="en-US" dirty="0" smtClean="0"/>
              <a:t>Beyond concerns for people living in climate impacted flood or drought areas containing unhealthy levels of soot (NOx &amp; SO</a:t>
            </a:r>
            <a:r>
              <a:rPr lang="en-US" baseline="-25000" dirty="0" smtClean="0"/>
              <a:t>2</a:t>
            </a:r>
            <a:r>
              <a:rPr lang="en-US" dirty="0" smtClean="0"/>
              <a:t>) or smog (NOx &amp; VOCs), health providers &amp; scientists have:</a:t>
            </a:r>
          </a:p>
          <a:p>
            <a:r>
              <a:rPr lang="en-US" dirty="0" smtClean="0"/>
              <a:t>Related Concerns: Extreme weather, smog, pollution reduce livestock &amp; crop productivity, weaken plant growth and defenses, making them also vulnerable to insects &amp; diseases, and increased rates of livestock mortality--ex. Think Aflatoxin.  </a:t>
            </a:r>
            <a:endParaRPr lang="en-US" dirty="0"/>
          </a:p>
        </p:txBody>
      </p:sp>
      <p:pic>
        <p:nvPicPr>
          <p:cNvPr id="4" name="Picture 4" descr="aflatoxin-768"/>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98671" y="5608639"/>
            <a:ext cx="4037853" cy="1163636"/>
          </a:xfrm>
          <a:prstGeom prst="rect">
            <a:avLst/>
          </a:prstGeom>
          <a:noFill/>
          <a:extLst>
            <a:ext uri="{909E8E84-426E-40DD-AFC4-6F175D3DCCD1}">
              <a14:hiddenFill xmlns:a14="http://schemas.microsoft.com/office/drawing/2010/main">
                <a:solidFill>
                  <a:srgbClr val="FFFFFF"/>
                </a:solidFill>
              </a14:hiddenFill>
            </a:ext>
          </a:extLst>
        </p:spPr>
      </p:pic>
      <p:pic>
        <p:nvPicPr>
          <p:cNvPr id="91138" name="Picture 2" descr="http://www.countrysidemag.com/wp-content/uploads/2013/05/Heather_Smith_Thomas_2-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4574" y="5166693"/>
            <a:ext cx="2417826" cy="161510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encrypted-tbn0.gstatic.com/images?q=tbn:ANd9GcRlIre7zRYRLzv-DtdZlgGmQ1H0BU1x2DWE8-hRku8I1Qg_my5W"/>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6525" y="4853903"/>
            <a:ext cx="2570530" cy="192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86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ine growers can't keep u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8517" y="3094602"/>
            <a:ext cx="6772275" cy="35528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raft be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820" y="176314"/>
            <a:ext cx="5810250" cy="38766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5295" y="4183422"/>
            <a:ext cx="4874646" cy="1815882"/>
          </a:xfrm>
          <a:prstGeom prst="rect">
            <a:avLst/>
          </a:prstGeom>
          <a:noFill/>
        </p:spPr>
        <p:txBody>
          <a:bodyPr wrap="square" rtlCol="0">
            <a:spAutoFit/>
          </a:bodyPr>
          <a:lstStyle/>
          <a:p>
            <a:r>
              <a:rPr lang="en-US" sz="2800" b="1" dirty="0" smtClean="0"/>
              <a:t>Climate affects the flavors and types of hops available for your favorite beer; the grapes for the best wines!</a:t>
            </a:r>
            <a:endParaRPr lang="en-US" sz="2800" b="1" dirty="0"/>
          </a:p>
        </p:txBody>
      </p:sp>
      <p:sp>
        <p:nvSpPr>
          <p:cNvPr id="3" name="TextBox 2"/>
          <p:cNvSpPr txBox="1"/>
          <p:nvPr/>
        </p:nvSpPr>
        <p:spPr>
          <a:xfrm>
            <a:off x="6746819" y="604690"/>
            <a:ext cx="4765240" cy="2123658"/>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Other Important Impacts You May Have Overlooked!</a:t>
            </a:r>
            <a:endParaRPr lang="en-US" sz="4400" b="1" dirty="0">
              <a:effectLst>
                <a:outerShdw blurRad="38100" dist="38100" dir="2700000" algn="tl">
                  <a:srgbClr val="000000">
                    <a:alpha val="43137"/>
                  </a:srgbClr>
                </a:outerShdw>
              </a:effectLst>
            </a:endParaRPr>
          </a:p>
        </p:txBody>
      </p:sp>
      <p:sp>
        <p:nvSpPr>
          <p:cNvPr id="4" name="TextBox 3"/>
          <p:cNvSpPr txBox="1"/>
          <p:nvPr/>
        </p:nvSpPr>
        <p:spPr>
          <a:xfrm>
            <a:off x="10943652" y="6244503"/>
            <a:ext cx="585417" cy="400110"/>
          </a:xfrm>
          <a:prstGeom prst="rect">
            <a:avLst/>
          </a:prstGeom>
          <a:noFill/>
        </p:spPr>
        <p:txBody>
          <a:bodyPr wrap="none" rtlCol="0">
            <a:spAutoFit/>
          </a:bodyPr>
          <a:lstStyle/>
          <a:p>
            <a:r>
              <a:rPr lang="en-US" sz="2000" dirty="0" smtClean="0">
                <a:solidFill>
                  <a:schemeClr val="bg1"/>
                </a:solidFill>
              </a:rPr>
              <a:t>EDF</a:t>
            </a:r>
            <a:endParaRPr lang="en-US" sz="2000" dirty="0">
              <a:solidFill>
                <a:schemeClr val="bg1"/>
              </a:solidFill>
            </a:endParaRPr>
          </a:p>
        </p:txBody>
      </p:sp>
    </p:spTree>
    <p:extLst>
      <p:ext uri="{BB962C8B-B14F-4D97-AF65-F5344CB8AC3E}">
        <p14:creationId xmlns:p14="http://schemas.microsoft.com/office/powerpoint/2010/main" val="4015123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64124" y="112710"/>
            <a:ext cx="7537938" cy="1622305"/>
          </a:xfrm>
        </p:spPr>
        <p:txBody>
          <a:bodyPr>
            <a:normAutofit/>
          </a:bodyPr>
          <a:lstStyle/>
          <a:p>
            <a:pPr algn="ctr"/>
            <a:r>
              <a:rPr lang="en-US" altLang="en-US" sz="4800" b="1" dirty="0">
                <a:effectLst>
                  <a:outerShdw blurRad="38100" dist="38100" dir="2700000" algn="tl">
                    <a:srgbClr val="000000">
                      <a:alpha val="43137"/>
                    </a:srgbClr>
                  </a:outerShdw>
                </a:effectLst>
              </a:rPr>
              <a:t>Green House Gas </a:t>
            </a:r>
            <a:r>
              <a:rPr lang="en-US" altLang="en-US" sz="4800" b="1" dirty="0" smtClean="0">
                <a:effectLst>
                  <a:outerShdw blurRad="38100" dist="38100" dir="2700000" algn="tl">
                    <a:srgbClr val="000000">
                      <a:alpha val="43137"/>
                    </a:srgbClr>
                  </a:outerShdw>
                </a:effectLst>
              </a:rPr>
              <a:t>Equivalents (CO</a:t>
            </a:r>
            <a:r>
              <a:rPr lang="en-US" altLang="en-US" sz="4800" b="1" baseline="-25000" dirty="0" smtClean="0">
                <a:effectLst>
                  <a:outerShdw blurRad="38100" dist="38100" dir="2700000" algn="tl">
                    <a:srgbClr val="000000">
                      <a:alpha val="43137"/>
                    </a:srgbClr>
                  </a:outerShdw>
                </a:effectLst>
              </a:rPr>
              <a:t>2e</a:t>
            </a:r>
            <a:r>
              <a:rPr lang="en-US" altLang="en-US" sz="4800" b="1" dirty="0" smtClean="0">
                <a:effectLst>
                  <a:outerShdw blurRad="38100" dist="38100" dir="2700000" algn="tl">
                    <a:srgbClr val="000000">
                      <a:alpha val="43137"/>
                    </a:srgbClr>
                  </a:outerShdw>
                </a:effectLst>
              </a:rPr>
              <a:t>)</a:t>
            </a:r>
          </a:p>
        </p:txBody>
      </p:sp>
      <p:sp>
        <p:nvSpPr>
          <p:cNvPr id="67587" name="Rectangle 3"/>
          <p:cNvSpPr>
            <a:spLocks noGrp="1" noChangeArrowheads="1"/>
          </p:cNvSpPr>
          <p:nvPr>
            <p:ph type="body" idx="1"/>
          </p:nvPr>
        </p:nvSpPr>
        <p:spPr>
          <a:xfrm>
            <a:off x="257909" y="2098432"/>
            <a:ext cx="6658708" cy="3950677"/>
          </a:xfrm>
        </p:spPr>
        <p:txBody>
          <a:bodyPr>
            <a:normAutofit lnSpcReduction="10000"/>
          </a:bodyPr>
          <a:lstStyle/>
          <a:p>
            <a:pPr marL="0" indent="0" eaLnBrk="1" hangingPunct="1">
              <a:buNone/>
            </a:pPr>
            <a:r>
              <a:rPr lang="en-US" altLang="en-US" sz="3600" dirty="0" smtClean="0"/>
              <a:t>Not all GHGs are created equal.</a:t>
            </a:r>
          </a:p>
          <a:p>
            <a:pPr eaLnBrk="1" hangingPunct="1"/>
            <a:r>
              <a:rPr lang="en-US" altLang="en-US" sz="3600" dirty="0" smtClean="0"/>
              <a:t>Some are in small quantities, &amp; relatively short acting, but</a:t>
            </a:r>
          </a:p>
          <a:p>
            <a:pPr eaLnBrk="1" hangingPunct="1"/>
            <a:r>
              <a:rPr lang="en-US" altLang="en-US" sz="3600" dirty="0" smtClean="0"/>
              <a:t>Some, ex: </a:t>
            </a:r>
            <a:r>
              <a:rPr lang="en-US" altLang="en-US" sz="3600" b="1" dirty="0" smtClean="0"/>
              <a:t>Methane</a:t>
            </a:r>
            <a:r>
              <a:rPr lang="en-US" altLang="en-US" sz="3600" dirty="0" smtClean="0"/>
              <a:t> (Natural Gas, garbage, CAFOs), </a:t>
            </a:r>
            <a:r>
              <a:rPr lang="en-US" altLang="en-US" sz="3600" b="1" dirty="0" smtClean="0"/>
              <a:t>N</a:t>
            </a:r>
            <a:r>
              <a:rPr lang="en-US" altLang="en-US" sz="3600" b="1" baseline="-25000" dirty="0" smtClean="0"/>
              <a:t>2</a:t>
            </a:r>
            <a:r>
              <a:rPr lang="en-US" altLang="en-US" sz="3600" b="1" dirty="0" smtClean="0"/>
              <a:t>O</a:t>
            </a:r>
            <a:r>
              <a:rPr lang="en-US" altLang="en-US" sz="3600" dirty="0" smtClean="0"/>
              <a:t> (fertilizers), </a:t>
            </a:r>
            <a:r>
              <a:rPr lang="en-US" altLang="en-US" sz="3600" b="1" dirty="0" smtClean="0"/>
              <a:t>HFCs </a:t>
            </a:r>
            <a:r>
              <a:rPr lang="en-US" altLang="en-US" sz="3600" dirty="0" smtClean="0"/>
              <a:t>(refrigerants) are released from multiple sites &amp; </a:t>
            </a:r>
            <a:r>
              <a:rPr lang="en-US" altLang="en-US" sz="3600" b="1" dirty="0" smtClean="0"/>
              <a:t>much more powerful</a:t>
            </a:r>
            <a:r>
              <a:rPr lang="en-US" altLang="en-US" sz="3600" dirty="0" smtClean="0"/>
              <a:t> than CO</a:t>
            </a:r>
            <a:r>
              <a:rPr lang="en-US" altLang="en-US" sz="3600" baseline="-25000" dirty="0" smtClean="0"/>
              <a:t>2 </a:t>
            </a:r>
          </a:p>
        </p:txBody>
      </p:sp>
      <p:pic>
        <p:nvPicPr>
          <p:cNvPr id="5" name="Content Placeholder 3"/>
          <p:cNvPicPr>
            <a:picLocks/>
          </p:cNvPicPr>
          <p:nvPr/>
        </p:nvPicPr>
        <p:blipFill>
          <a:blip r:embed="rId3" cstate="email">
            <a:extLst>
              <a:ext uri="{28A0092B-C50C-407E-A947-70E740481C1C}">
                <a14:useLocalDpi xmlns:a14="http://schemas.microsoft.com/office/drawing/2010/main"/>
              </a:ext>
            </a:extLst>
          </a:blip>
          <a:stretch>
            <a:fillRect/>
          </a:stretch>
        </p:blipFill>
        <p:spPr>
          <a:xfrm>
            <a:off x="7151077" y="1955678"/>
            <a:ext cx="4947138" cy="4492015"/>
          </a:xfrm>
          <a:prstGeom prst="rect">
            <a:avLst/>
          </a:prstGeom>
        </p:spPr>
      </p:pic>
      <p:sp>
        <p:nvSpPr>
          <p:cNvPr id="2" name="TextBox 1"/>
          <p:cNvSpPr txBox="1"/>
          <p:nvPr/>
        </p:nvSpPr>
        <p:spPr>
          <a:xfrm>
            <a:off x="8206154" y="6435970"/>
            <a:ext cx="3166123" cy="369332"/>
          </a:xfrm>
          <a:prstGeom prst="rect">
            <a:avLst/>
          </a:prstGeom>
          <a:noFill/>
        </p:spPr>
        <p:txBody>
          <a:bodyPr wrap="none" rtlCol="0">
            <a:spAutoFit/>
          </a:bodyPr>
          <a:lstStyle/>
          <a:p>
            <a:r>
              <a:rPr lang="en-US" b="1" dirty="0" smtClean="0"/>
              <a:t>From 4</a:t>
            </a:r>
            <a:r>
              <a:rPr lang="en-US" b="1" baseline="30000" dirty="0" smtClean="0"/>
              <a:t>th</a:t>
            </a:r>
            <a:r>
              <a:rPr lang="en-US" b="1" dirty="0" smtClean="0"/>
              <a:t> Assessment IPCC 2007</a:t>
            </a:r>
            <a:endParaRPr lang="en-US" b="1" dirty="0"/>
          </a:p>
        </p:txBody>
      </p:sp>
      <p:sp>
        <p:nvSpPr>
          <p:cNvPr id="3" name="TextBox 2"/>
          <p:cNvSpPr txBox="1"/>
          <p:nvPr/>
        </p:nvSpPr>
        <p:spPr>
          <a:xfrm>
            <a:off x="7514493" y="1055076"/>
            <a:ext cx="4466493" cy="923330"/>
          </a:xfrm>
          <a:prstGeom prst="rect">
            <a:avLst/>
          </a:prstGeom>
          <a:noFill/>
        </p:spPr>
        <p:txBody>
          <a:bodyPr wrap="square" rtlCol="0">
            <a:spAutoFit/>
          </a:bodyPr>
          <a:lstStyle/>
          <a:p>
            <a:r>
              <a:rPr lang="en-US" b="1" dirty="0"/>
              <a:t>100-year global warming potential</a:t>
            </a:r>
            <a:r>
              <a:rPr lang="en-US" dirty="0"/>
              <a:t> for </a:t>
            </a:r>
            <a:r>
              <a:rPr lang="en-US" dirty="0" smtClean="0"/>
              <a:t>GHGs reported </a:t>
            </a:r>
            <a:r>
              <a:rPr lang="en-US" dirty="0"/>
              <a:t>by the United Nations Framework Convention on Climate </a:t>
            </a:r>
            <a:r>
              <a:rPr lang="en-US" dirty="0" smtClean="0"/>
              <a:t>Change</a:t>
            </a:r>
            <a:endParaRPr lang="en-US" dirty="0"/>
          </a:p>
        </p:txBody>
      </p:sp>
    </p:spTree>
    <p:extLst>
      <p:ext uri="{BB962C8B-B14F-4D97-AF65-F5344CB8AC3E}">
        <p14:creationId xmlns:p14="http://schemas.microsoft.com/office/powerpoint/2010/main" val="289729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848" y="179638"/>
            <a:ext cx="5568461" cy="1898544"/>
          </a:xfrm>
        </p:spPr>
        <p:txBody>
          <a:bodyPr>
            <a:noAutofit/>
          </a:bodyPr>
          <a:lstStyle/>
          <a:p>
            <a:r>
              <a:rPr lang="en-US" b="1" dirty="0" smtClean="0">
                <a:effectLst>
                  <a:outerShdw blurRad="38100" dist="38100" dir="2700000" algn="tl">
                    <a:srgbClr val="000000">
                      <a:alpha val="43137"/>
                    </a:srgbClr>
                  </a:outerShdw>
                </a:effectLst>
              </a:rPr>
              <a:t>Fracking Concerns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What We Don’t Know</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But Highly Suspect</a:t>
            </a:r>
            <a:endParaRPr lang="en-US" b="1" dirty="0">
              <a:effectLst>
                <a:outerShdw blurRad="38100" dist="38100" dir="2700000" algn="tl">
                  <a:srgbClr val="000000">
                    <a:alpha val="43137"/>
                  </a:srgbClr>
                </a:outerShdw>
              </a:effectLst>
            </a:endParaRPr>
          </a:p>
        </p:txBody>
      </p:sp>
      <p:pic>
        <p:nvPicPr>
          <p:cNvPr id="5122" name="Picture 2" descr="http://cdn.arstechnica.net/wp-content/uploads/2011/12/against_fracking_01-4ee250a-intro.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8928847" y="85788"/>
            <a:ext cx="3138083" cy="21993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dweek.com/prnewser/files/2012/09/Water-and-Fracking-Dont-Mix-300x20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601" y="92270"/>
            <a:ext cx="2934844" cy="1985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3132" y="2285168"/>
            <a:ext cx="11709070" cy="4324261"/>
          </a:xfrm>
          <a:prstGeom prst="rect">
            <a:avLst/>
          </a:prstGeom>
          <a:noFill/>
        </p:spPr>
        <p:txBody>
          <a:bodyPr wrap="square" rtlCol="0">
            <a:spAutoFit/>
          </a:bodyPr>
          <a:lstStyle/>
          <a:p>
            <a:r>
              <a:rPr lang="en-US" sz="2000" dirty="0"/>
              <a:t>Citizens of towns being “fracked”, grassroots coalitions, social media campaigns</a:t>
            </a:r>
            <a:r>
              <a:rPr lang="en-US" sz="2000" dirty="0" smtClean="0"/>
              <a:t>, EPA, and increasing numbers of health &amp; environmental professionals have for years insisted fracking is </a:t>
            </a:r>
            <a:r>
              <a:rPr lang="en-US" sz="2000" dirty="0"/>
              <a:t>a dangerous, poorly-regulated process </a:t>
            </a:r>
            <a:r>
              <a:rPr lang="en-US" sz="2000" dirty="0" smtClean="0"/>
              <a:t>w/ potential </a:t>
            </a:r>
            <a:r>
              <a:rPr lang="en-US" sz="2000" dirty="0"/>
              <a:t>to contaminate land, ground water and </a:t>
            </a:r>
            <a:r>
              <a:rPr lang="en-US" sz="2000" dirty="0" smtClean="0"/>
              <a:t>air, and sicken people in the vicinity.  Fracking has </a:t>
            </a:r>
            <a:r>
              <a:rPr lang="en-US" sz="2000" dirty="0"/>
              <a:t>not </a:t>
            </a:r>
            <a:r>
              <a:rPr lang="en-US" sz="2000" dirty="0" smtClean="0"/>
              <a:t>been proven </a:t>
            </a:r>
            <a:r>
              <a:rPr lang="en-US" sz="2000" dirty="0"/>
              <a:t>to be </a:t>
            </a:r>
            <a:r>
              <a:rPr lang="en-US" sz="2000" dirty="0" smtClean="0"/>
              <a:t>safe from several perspectives:</a:t>
            </a:r>
          </a:p>
          <a:p>
            <a:pPr marL="285750" indent="-285750">
              <a:spcBef>
                <a:spcPts val="600"/>
              </a:spcBef>
              <a:buFont typeface="Arial" panose="020B0604020202020204" pitchFamily="34" charset="0"/>
              <a:buChar char="•"/>
            </a:pPr>
            <a:r>
              <a:rPr lang="en-US" dirty="0" smtClean="0"/>
              <a:t>There are unknown, poorly controlled quantities of </a:t>
            </a:r>
            <a:r>
              <a:rPr lang="en-US" sz="2000" dirty="0" smtClean="0"/>
              <a:t>Methane (CH</a:t>
            </a:r>
            <a:r>
              <a:rPr lang="en-US" sz="2000" baseline="-25000" dirty="0" smtClean="0"/>
              <a:t>4</a:t>
            </a:r>
            <a:r>
              <a:rPr lang="en-US" sz="2000" dirty="0" smtClean="0"/>
              <a:t>) leaks at Frack sites </a:t>
            </a:r>
            <a:r>
              <a:rPr lang="en-US" dirty="0" smtClean="0"/>
              <a:t>-- at least </a:t>
            </a:r>
            <a:r>
              <a:rPr lang="en-US" b="1" dirty="0"/>
              <a:t>6% of fracking wells leak </a:t>
            </a:r>
            <a:r>
              <a:rPr lang="en-US" b="1" dirty="0" smtClean="0"/>
              <a:t>immediately</a:t>
            </a:r>
            <a:r>
              <a:rPr lang="en-US" dirty="0" smtClean="0"/>
              <a:t>; </a:t>
            </a:r>
            <a:r>
              <a:rPr lang="en-US" b="1" dirty="0" smtClean="0"/>
              <a:t>50</a:t>
            </a:r>
            <a:r>
              <a:rPr lang="en-US" b="1" dirty="0"/>
              <a:t>% of conventional oil and gas wells leak </a:t>
            </a:r>
            <a:r>
              <a:rPr lang="en-US" b="1" dirty="0" smtClean="0"/>
              <a:t>w/in </a:t>
            </a:r>
            <a:r>
              <a:rPr lang="en-US" b="1" dirty="0"/>
              <a:t>30 years</a:t>
            </a:r>
            <a:r>
              <a:rPr lang="en-US" dirty="0"/>
              <a:t> – but fracking hasn’t been around long enough for this kind of data to exist for fracking </a:t>
            </a:r>
            <a:r>
              <a:rPr lang="en-US" dirty="0" smtClean="0"/>
              <a:t>wells, although evidence is moving in this direction;</a:t>
            </a:r>
            <a:endParaRPr lang="en-US" dirty="0"/>
          </a:p>
          <a:p>
            <a:pPr marL="285750" indent="-285750">
              <a:spcBef>
                <a:spcPts val="600"/>
              </a:spcBef>
              <a:buFont typeface="Arial" panose="020B0604020202020204" pitchFamily="34" charset="0"/>
              <a:buChar char="•"/>
            </a:pPr>
            <a:r>
              <a:rPr lang="en-US" dirty="0"/>
              <a:t>Leaking wells lead to </a:t>
            </a:r>
            <a:r>
              <a:rPr lang="en-US" b="1" dirty="0"/>
              <a:t>a </a:t>
            </a:r>
            <a:r>
              <a:rPr lang="en-US" sz="2000" b="1" dirty="0"/>
              <a:t>risk of water </a:t>
            </a:r>
            <a:r>
              <a:rPr lang="en-US" sz="2000" b="1" dirty="0" smtClean="0"/>
              <a:t>contamination </a:t>
            </a:r>
            <a:r>
              <a:rPr lang="en-US" b="1" dirty="0" smtClean="0"/>
              <a:t>while diverting millions of gallons of fresh water in the process;</a:t>
            </a:r>
            <a:endParaRPr lang="en-US" dirty="0" smtClean="0"/>
          </a:p>
          <a:p>
            <a:pPr marL="285750" indent="-285750">
              <a:spcBef>
                <a:spcPts val="600"/>
              </a:spcBef>
              <a:buFont typeface="Arial" panose="020B0604020202020204" pitchFamily="34" charset="0"/>
              <a:buChar char="•"/>
            </a:pPr>
            <a:r>
              <a:rPr lang="en-US" sz="2000" dirty="0" smtClean="0"/>
              <a:t>Lack of transparency</a:t>
            </a:r>
            <a:r>
              <a:rPr lang="en-US" dirty="0"/>
              <a:t>, </a:t>
            </a:r>
            <a:r>
              <a:rPr lang="en-US" dirty="0" smtClean="0"/>
              <a:t>given protection </a:t>
            </a:r>
            <a:r>
              <a:rPr lang="en-US" dirty="0"/>
              <a:t>of </a:t>
            </a:r>
            <a:r>
              <a:rPr lang="en-US" dirty="0" smtClean="0"/>
              <a:t>“Industrial </a:t>
            </a:r>
            <a:r>
              <a:rPr lang="en-US" dirty="0"/>
              <a:t>Secrets</a:t>
            </a:r>
            <a:r>
              <a:rPr lang="en-US" dirty="0" smtClean="0"/>
              <a:t>,” of the contaminant chemicals and associated risks are unknown -- inpatient hospitalizations, &amp; self-reports </a:t>
            </a:r>
            <a:r>
              <a:rPr lang="en-US" dirty="0"/>
              <a:t>of, </a:t>
            </a:r>
            <a:r>
              <a:rPr lang="en-US" dirty="0" smtClean="0"/>
              <a:t>skin, respiratory challenges increased near frack sites; </a:t>
            </a:r>
          </a:p>
          <a:p>
            <a:pPr marL="285750" indent="-285750">
              <a:spcBef>
                <a:spcPts val="600"/>
              </a:spcBef>
              <a:buFont typeface="Arial" panose="020B0604020202020204" pitchFamily="34" charset="0"/>
              <a:buChar char="•"/>
            </a:pPr>
            <a:r>
              <a:rPr lang="en-US" dirty="0" smtClean="0"/>
              <a:t>Fracking wells affect near-by home values;</a:t>
            </a:r>
          </a:p>
          <a:p>
            <a:pPr marL="285750" indent="-285750">
              <a:spcBef>
                <a:spcPts val="600"/>
              </a:spcBef>
              <a:buFont typeface="Arial" panose="020B0604020202020204" pitchFamily="34" charset="0"/>
              <a:buChar char="•"/>
            </a:pPr>
            <a:r>
              <a:rPr lang="en-US" sz="2000" dirty="0" smtClean="0"/>
              <a:t>Mining for Frack Sand (IA &amp; WI) </a:t>
            </a:r>
            <a:r>
              <a:rPr lang="en-US" dirty="0" smtClean="0"/>
              <a:t>requires removal of climate protective trees &amp; greenery</a:t>
            </a:r>
            <a:r>
              <a:rPr lang="en-US" dirty="0"/>
              <a:t>, </a:t>
            </a:r>
            <a:r>
              <a:rPr lang="en-US" dirty="0" smtClean="0"/>
              <a:t>releases dust &amp; </a:t>
            </a:r>
            <a:r>
              <a:rPr lang="en-US" dirty="0"/>
              <a:t>particulate matter, reduces </a:t>
            </a:r>
            <a:r>
              <a:rPr lang="en-US" dirty="0" smtClean="0"/>
              <a:t>health and safety of near-by communities.</a:t>
            </a:r>
          </a:p>
        </p:txBody>
      </p:sp>
    </p:spTree>
    <p:extLst>
      <p:ext uri="{BB962C8B-B14F-4D97-AF65-F5344CB8AC3E}">
        <p14:creationId xmlns:p14="http://schemas.microsoft.com/office/powerpoint/2010/main" val="2515458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BFAB"/>
            </a:gs>
            <a:gs pos="5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74965"/>
            <a:ext cx="11272520" cy="1402715"/>
          </a:xfrm>
        </p:spPr>
        <p:txBody>
          <a:bodyPr>
            <a:normAutofit fontScale="90000"/>
          </a:bodyPr>
          <a:lstStyle/>
          <a:p>
            <a:r>
              <a:rPr lang="en-US" sz="4900" b="1" dirty="0" smtClean="0">
                <a:effectLst>
                  <a:outerShdw blurRad="38100" dist="38100" dir="2700000" algn="tl">
                    <a:srgbClr val="000000">
                      <a:alpha val="43137"/>
                    </a:srgbClr>
                  </a:outerShdw>
                </a:effectLst>
              </a:rPr>
              <a:t>Iowa’s Good News Experience to date</a:t>
            </a:r>
            <a:r>
              <a:rPr lang="en-US" sz="4900"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Wind = 28.5% Electricity Generated w/ </a:t>
            </a:r>
            <a:r>
              <a:rPr lang="en-US" b="1" u="sng" dirty="0" smtClean="0">
                <a:effectLst>
                  <a:outerShdw blurRad="38100" dist="38100" dir="2700000" algn="tl">
                    <a:srgbClr val="000000">
                      <a:alpha val="43137"/>
                    </a:srgbClr>
                  </a:outerShdw>
                </a:effectLst>
              </a:rPr>
              <a:t>NO</a:t>
            </a:r>
            <a:r>
              <a:rPr lang="en-US" dirty="0" smtClean="0">
                <a:effectLst>
                  <a:outerShdw blurRad="38100" dist="38100" dir="2700000" algn="tl">
                    <a:srgbClr val="000000">
                      <a:alpha val="43137"/>
                    </a:srgbClr>
                  </a:outerShdw>
                </a:effectLst>
              </a:rPr>
              <a:t> Pollutants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7520" y="1622424"/>
            <a:ext cx="10876280" cy="4829175"/>
          </a:xfrm>
        </p:spPr>
        <p:txBody>
          <a:bodyPr/>
          <a:lstStyle/>
          <a:p>
            <a:r>
              <a:rPr lang="en-US" dirty="0" smtClean="0"/>
              <a:t>$10 Billion in Capital Investment in Iowa’s wind industry</a:t>
            </a:r>
          </a:p>
          <a:p>
            <a:r>
              <a:rPr lang="en-US" dirty="0" smtClean="0"/>
              <a:t>5,708 </a:t>
            </a:r>
            <a:r>
              <a:rPr lang="en-US" dirty="0"/>
              <a:t>MW Wind Energy </a:t>
            </a:r>
            <a:r>
              <a:rPr lang="en-US" dirty="0" smtClean="0"/>
              <a:t>installed </a:t>
            </a:r>
            <a:r>
              <a:rPr lang="en-US" dirty="0"/>
              <a:t>by end of </a:t>
            </a:r>
            <a:r>
              <a:rPr lang="en-US" dirty="0" smtClean="0"/>
              <a:t>2014 (by 2014 Iowa’s wind industry offset 9.2 metric tons of CO</a:t>
            </a:r>
            <a:r>
              <a:rPr lang="en-US" baseline="-25000" dirty="0" smtClean="0"/>
              <a:t>2 </a:t>
            </a:r>
            <a:r>
              <a:rPr lang="en-US" dirty="0" smtClean="0"/>
              <a:t>= removing ~1,600,000 cars off roads as well as saving &gt;3.2 billion gals H</a:t>
            </a:r>
            <a:r>
              <a:rPr lang="en-US" baseline="-25000" dirty="0" smtClean="0"/>
              <a:t>2</a:t>
            </a:r>
            <a:r>
              <a:rPr lang="en-US" dirty="0" smtClean="0"/>
              <a:t>O/</a:t>
            </a:r>
            <a:r>
              <a:rPr lang="en-US" dirty="0" err="1" smtClean="0"/>
              <a:t>yr</a:t>
            </a:r>
            <a:r>
              <a:rPr lang="en-US" dirty="0" smtClean="0"/>
              <a:t>)</a:t>
            </a:r>
            <a:endParaRPr lang="en-US" baseline="-25000" dirty="0" smtClean="0"/>
          </a:p>
          <a:p>
            <a:r>
              <a:rPr lang="en-US" dirty="0"/>
              <a:t>3,198 Utility Scale Turbines w/ </a:t>
            </a:r>
            <a:r>
              <a:rPr lang="en-US" dirty="0" smtClean="0"/>
              <a:t>98 </a:t>
            </a:r>
            <a:r>
              <a:rPr lang="en-US" dirty="0"/>
              <a:t>projects </a:t>
            </a:r>
            <a:r>
              <a:rPr lang="en-US" dirty="0" smtClean="0"/>
              <a:t>on line </a:t>
            </a:r>
            <a:r>
              <a:rPr lang="en-US" dirty="0"/>
              <a:t>producing </a:t>
            </a:r>
            <a:r>
              <a:rPr lang="en-US" dirty="0" smtClean="0"/>
              <a:t>energy</a:t>
            </a:r>
          </a:p>
          <a:p>
            <a:r>
              <a:rPr lang="en-US" dirty="0" smtClean="0"/>
              <a:t>14 manufacturers turbines/blades; 75 wind-related </a:t>
            </a:r>
            <a:r>
              <a:rPr lang="en-US" dirty="0"/>
              <a:t>companies</a:t>
            </a:r>
            <a:endParaRPr lang="en-US" dirty="0" smtClean="0"/>
          </a:p>
          <a:p>
            <a:r>
              <a:rPr lang="en-US" dirty="0" smtClean="0"/>
              <a:t>6,000-7,000 employed in all wind related activities</a:t>
            </a:r>
          </a:p>
          <a:p>
            <a:r>
              <a:rPr lang="en-US" dirty="0" smtClean="0"/>
              <a:t>Landowners lease payments = $17.1 million/yr.</a:t>
            </a:r>
          </a:p>
          <a:p>
            <a:r>
              <a:rPr lang="en-US" b="1" dirty="0" smtClean="0"/>
              <a:t>Iowa’s electric rates are lower than the national average = WIN, WIN </a:t>
            </a:r>
          </a:p>
          <a:p>
            <a:endParaRPr lang="en-US" dirty="0"/>
          </a:p>
        </p:txBody>
      </p:sp>
    </p:spTree>
    <p:extLst>
      <p:ext uri="{BB962C8B-B14F-4D97-AF65-F5344CB8AC3E}">
        <p14:creationId xmlns:p14="http://schemas.microsoft.com/office/powerpoint/2010/main" val="4105075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BFAB"/>
            </a:gs>
            <a:gs pos="5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2885"/>
            <a:ext cx="10515600" cy="1325563"/>
          </a:xfrm>
        </p:spPr>
        <p:txBody>
          <a:bodyPr/>
          <a:lstStyle/>
          <a:p>
            <a:pPr algn="ctr"/>
            <a:r>
              <a:rPr lang="en-US" b="1" dirty="0" smtClean="0">
                <a:effectLst>
                  <a:outerShdw blurRad="38100" dist="38100" dir="2700000" algn="tl">
                    <a:srgbClr val="000000">
                      <a:alpha val="43137"/>
                    </a:srgbClr>
                  </a:outerShdw>
                </a:effectLst>
              </a:rPr>
              <a:t>Iowa’s Potential: </a:t>
            </a:r>
            <a:br>
              <a:rPr lang="en-US" b="1"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We’ve only just begun!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2600" y="1673224"/>
            <a:ext cx="11089640" cy="4392296"/>
          </a:xfrm>
        </p:spPr>
        <p:txBody>
          <a:bodyPr>
            <a:normAutofit fontScale="92500"/>
          </a:bodyPr>
          <a:lstStyle/>
          <a:p>
            <a:r>
              <a:rPr lang="en-US" dirty="0" smtClean="0"/>
              <a:t>75% of Iowa suitable for Wind Energy Development</a:t>
            </a:r>
          </a:p>
          <a:p>
            <a:pPr lvl="1"/>
            <a:r>
              <a:rPr lang="en-US" dirty="0" smtClean="0"/>
              <a:t>Estimated total resources =  570,000 MW of wind energy</a:t>
            </a:r>
          </a:p>
          <a:p>
            <a:r>
              <a:rPr lang="en-US" dirty="0"/>
              <a:t>Wind power is capable of meeting </a:t>
            </a:r>
            <a:r>
              <a:rPr lang="en-US" dirty="0" smtClean="0"/>
              <a:t>&gt; 44x the </a:t>
            </a:r>
            <a:r>
              <a:rPr lang="en-US" dirty="0"/>
              <a:t>state’s current </a:t>
            </a:r>
            <a:r>
              <a:rPr lang="en-US" dirty="0" smtClean="0"/>
              <a:t>electricity needs</a:t>
            </a:r>
          </a:p>
          <a:p>
            <a:r>
              <a:rPr lang="en-US" dirty="0" smtClean="0"/>
              <a:t>Current goal is 6,300 MW by end of 2015 (~3 coal fired power plants); then 20,000 MW by 2030</a:t>
            </a:r>
          </a:p>
          <a:p>
            <a:r>
              <a:rPr lang="en-US" dirty="0"/>
              <a:t>R</a:t>
            </a:r>
            <a:r>
              <a:rPr lang="en-US" dirty="0" smtClean="0"/>
              <a:t>e. </a:t>
            </a:r>
            <a:r>
              <a:rPr lang="en-US" dirty="0" err="1" smtClean="0"/>
              <a:t>Intermittancy</a:t>
            </a:r>
            <a:r>
              <a:rPr lang="en-US" dirty="0" smtClean="0"/>
              <a:t>: </a:t>
            </a:r>
            <a:r>
              <a:rPr lang="en-US" b="1" dirty="0"/>
              <a:t>The more wind turbines </a:t>
            </a:r>
            <a:r>
              <a:rPr lang="en-US" b="1" dirty="0" smtClean="0"/>
              <a:t>installed, </a:t>
            </a:r>
            <a:r>
              <a:rPr lang="en-US" b="1" dirty="0"/>
              <a:t>the less additional variability there is in the amount of power that they produce</a:t>
            </a:r>
            <a:r>
              <a:rPr lang="en-US" dirty="0" smtClean="0"/>
              <a:t>. </a:t>
            </a:r>
            <a:r>
              <a:rPr lang="en-US" dirty="0"/>
              <a:t>(contrast w/ abrupt failures of conventional power </a:t>
            </a:r>
            <a:r>
              <a:rPr lang="en-US" dirty="0" smtClean="0"/>
              <a:t>plants &amp; sudden loss large amts. power)</a:t>
            </a:r>
          </a:p>
          <a:p>
            <a:r>
              <a:rPr lang="en-US" dirty="0"/>
              <a:t>Additionally, ea. MW hour of wind generation prevents the loss of up to 600 gal. of H</a:t>
            </a:r>
            <a:r>
              <a:rPr lang="en-US" baseline="-25000" dirty="0"/>
              <a:t>2</a:t>
            </a:r>
            <a:r>
              <a:rPr lang="en-US" dirty="0"/>
              <a:t>O from fossil fuel power plant cooling</a:t>
            </a:r>
          </a:p>
          <a:p>
            <a:endParaRPr lang="en-US" dirty="0"/>
          </a:p>
        </p:txBody>
      </p:sp>
    </p:spTree>
    <p:extLst>
      <p:ext uri="{BB962C8B-B14F-4D97-AF65-F5344CB8AC3E}">
        <p14:creationId xmlns:p14="http://schemas.microsoft.com/office/powerpoint/2010/main" val="249507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99"/>
            </a:gs>
            <a:gs pos="5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7151"/>
            <a:ext cx="10515600" cy="1325563"/>
          </a:xfrm>
        </p:spPr>
        <p:txBody>
          <a:bodyPr>
            <a:normAutofit/>
          </a:bodyPr>
          <a:lstStyle/>
          <a:p>
            <a:r>
              <a:rPr lang="en-US" sz="4800" b="1" dirty="0" smtClean="0"/>
              <a:t>And then there’s Iowa’s Solar Potential</a:t>
            </a:r>
            <a:endParaRPr lang="en-US" sz="4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08622" y="1617787"/>
            <a:ext cx="10273274" cy="3294979"/>
          </a:xfrm>
        </p:spPr>
      </p:pic>
      <p:sp>
        <p:nvSpPr>
          <p:cNvPr id="5" name="TextBox 4"/>
          <p:cNvSpPr txBox="1"/>
          <p:nvPr/>
        </p:nvSpPr>
        <p:spPr>
          <a:xfrm>
            <a:off x="633045" y="6037383"/>
            <a:ext cx="7807202" cy="338554"/>
          </a:xfrm>
          <a:prstGeom prst="rect">
            <a:avLst/>
          </a:prstGeom>
          <a:noFill/>
        </p:spPr>
        <p:txBody>
          <a:bodyPr wrap="none" rtlCol="0">
            <a:spAutoFit/>
          </a:bodyPr>
          <a:lstStyle/>
          <a:p>
            <a:r>
              <a:rPr lang="en-US" sz="1600" dirty="0" smtClean="0"/>
              <a:t>Source: </a:t>
            </a:r>
            <a:r>
              <a:rPr lang="en-US" sz="1600" i="1" dirty="0" smtClean="0"/>
              <a:t>Real Potential, Ready Today: Solar Energy in Iowa</a:t>
            </a:r>
            <a:r>
              <a:rPr lang="en-US" sz="1600" dirty="0" smtClean="0"/>
              <a:t>. Iowa Environmental Council 2013</a:t>
            </a:r>
            <a:endParaRPr lang="en-US" sz="1600" dirty="0"/>
          </a:p>
        </p:txBody>
      </p:sp>
      <p:sp>
        <p:nvSpPr>
          <p:cNvPr id="6" name="TextBox 5"/>
          <p:cNvSpPr txBox="1"/>
          <p:nvPr/>
        </p:nvSpPr>
        <p:spPr>
          <a:xfrm>
            <a:off x="391700" y="5146432"/>
            <a:ext cx="10376495" cy="830997"/>
          </a:xfrm>
          <a:prstGeom prst="rect">
            <a:avLst/>
          </a:prstGeom>
          <a:noFill/>
        </p:spPr>
        <p:txBody>
          <a:bodyPr wrap="none" rtlCol="0">
            <a:spAutoFit/>
          </a:bodyPr>
          <a:lstStyle/>
          <a:p>
            <a:pPr algn="ctr"/>
            <a:r>
              <a:rPr lang="en-US" sz="2400" b="1" dirty="0" smtClean="0"/>
              <a:t>The potential for 100% solar energy in Iowa requires a relatively tiny footprint—</a:t>
            </a:r>
          </a:p>
          <a:p>
            <a:pPr algn="ctr"/>
            <a:r>
              <a:rPr lang="en-US" sz="2400" b="1" dirty="0" smtClean="0"/>
              <a:t>rooftops alone could provide 20%!</a:t>
            </a:r>
            <a:endParaRPr lang="en-US" sz="2400" b="1" dirty="0"/>
          </a:p>
        </p:txBody>
      </p:sp>
    </p:spTree>
    <p:extLst>
      <p:ext uri="{BB962C8B-B14F-4D97-AF65-F5344CB8AC3E}">
        <p14:creationId xmlns:p14="http://schemas.microsoft.com/office/powerpoint/2010/main" val="2189714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BFAB"/>
            </a:gs>
            <a:gs pos="5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677" y="152399"/>
            <a:ext cx="8182694" cy="1174956"/>
          </a:xfrm>
          <a:solidFill>
            <a:srgbClr val="00B050"/>
          </a:solidFill>
          <a:ln w="28575">
            <a:solidFill>
              <a:srgbClr val="92D050"/>
            </a:solidFill>
          </a:ln>
        </p:spPr>
        <p:txBody>
          <a:bodyPr>
            <a:normAutofit/>
          </a:bodyPr>
          <a:lstStyle/>
          <a:p>
            <a:pPr algn="ctr"/>
            <a:r>
              <a:rPr lang="en-US" sz="6000" b="1" dirty="0" smtClean="0">
                <a:effectLst>
                  <a:glow rad="101600">
                    <a:srgbClr val="D5D5D5">
                      <a:alpha val="60000"/>
                    </a:srgbClr>
                  </a:glow>
                </a:effectLst>
              </a:rPr>
              <a:t>More Good News</a:t>
            </a:r>
            <a:endParaRPr lang="en-US" sz="6000" b="1" dirty="0">
              <a:effectLst>
                <a:glow rad="101600">
                  <a:srgbClr val="D5D5D5">
                    <a:alpha val="60000"/>
                  </a:srgbClr>
                </a:glow>
              </a:effectLst>
            </a:endParaRPr>
          </a:p>
        </p:txBody>
      </p:sp>
      <p:sp>
        <p:nvSpPr>
          <p:cNvPr id="3" name="Content Placeholder 2"/>
          <p:cNvSpPr>
            <a:spLocks noGrp="1"/>
          </p:cNvSpPr>
          <p:nvPr>
            <p:ph idx="1"/>
          </p:nvPr>
        </p:nvSpPr>
        <p:spPr>
          <a:xfrm>
            <a:off x="302068" y="1468606"/>
            <a:ext cx="11376875" cy="2866727"/>
          </a:xfrm>
        </p:spPr>
        <p:txBody>
          <a:bodyPr>
            <a:normAutofit/>
          </a:bodyPr>
          <a:lstStyle/>
          <a:p>
            <a:r>
              <a:rPr lang="en-US" sz="3200" b="1" dirty="0" smtClean="0"/>
              <a:t>Coal, Fossil Fuel Use </a:t>
            </a:r>
            <a:r>
              <a:rPr lang="en-US" sz="3200" dirty="0" smtClean="0"/>
              <a:t>in U.S. &amp; Europe </a:t>
            </a:r>
            <a:r>
              <a:rPr lang="en-US" sz="3200" b="1" dirty="0" smtClean="0"/>
              <a:t>declining</a:t>
            </a:r>
          </a:p>
          <a:p>
            <a:r>
              <a:rPr lang="en-US" sz="3200" b="1" dirty="0" smtClean="0"/>
              <a:t>Renewables</a:t>
            </a:r>
            <a:r>
              <a:rPr lang="en-US" sz="3200" dirty="0" smtClean="0"/>
              <a:t> around the world </a:t>
            </a:r>
            <a:r>
              <a:rPr lang="en-US" sz="3200" b="1" dirty="0" smtClean="0"/>
              <a:t>rising rapidly</a:t>
            </a:r>
          </a:p>
          <a:p>
            <a:r>
              <a:rPr lang="en-US" sz="3200" b="1" dirty="0" smtClean="0"/>
              <a:t>Integration of many types of renewable energy resources w/ energy storage demand response in a smart grid can provide the flexibility needed to create a reliable low-carbon power supply</a:t>
            </a:r>
          </a:p>
          <a:p>
            <a:pPr marL="457200" lvl="1" indent="0">
              <a:buNone/>
            </a:pPr>
            <a:endParaRPr lang="en-US" sz="2800" dirty="0" smtClean="0">
              <a:effectLst/>
            </a:endParaRPr>
          </a:p>
          <a:p>
            <a:endParaRPr lang="en-US" sz="3200" b="1" dirty="0" smtClean="0"/>
          </a:p>
        </p:txBody>
      </p:sp>
      <p:pic>
        <p:nvPicPr>
          <p:cNvPr id="1026" name="Picture 2" descr="http://www.nuritelecom.com/solutions/graphics/pic-smart-gri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41345" y="4292301"/>
            <a:ext cx="6779391" cy="2410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reenbiz.com/sites/default/files/styles/gbz_article_primary_breakpoints_kalapicture_screen-md_1x/public/images/articles/featured/04082010smartgridjobtaining.jpg?itok=pAxZCCC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018983" y="145555"/>
            <a:ext cx="3021921" cy="244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09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BFAB"/>
            </a:gs>
            <a:gs pos="5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Screen Shot 2015-10-29 at 10.27.52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0332" y="2163264"/>
            <a:ext cx="3645230" cy="4366489"/>
          </a:xfrm>
          <a:prstGeom prst="rect">
            <a:avLst/>
          </a:prstGeom>
        </p:spPr>
      </p:pic>
      <p:sp>
        <p:nvSpPr>
          <p:cNvPr id="2" name="Title 1"/>
          <p:cNvSpPr>
            <a:spLocks noGrp="1"/>
          </p:cNvSpPr>
          <p:nvPr>
            <p:ph type="title"/>
          </p:nvPr>
        </p:nvSpPr>
        <p:spPr>
          <a:xfrm>
            <a:off x="574428" y="89285"/>
            <a:ext cx="11441723" cy="1094746"/>
          </a:xfrm>
        </p:spPr>
        <p:txBody>
          <a:bodyPr>
            <a:normAutofit fontScale="90000"/>
          </a:bodyPr>
          <a:lstStyle/>
          <a:p>
            <a:r>
              <a:rPr lang="en-US" sz="4800" b="1" dirty="0" smtClean="0"/>
              <a:t>Remember: Health </a:t>
            </a:r>
            <a:r>
              <a:rPr lang="en-US" sz="4800" b="1" dirty="0"/>
              <a:t>Benefits of </a:t>
            </a:r>
            <a:r>
              <a:rPr lang="en-US" sz="4800" b="1" dirty="0" smtClean="0"/>
              <a:t>Energy Efficiency</a:t>
            </a:r>
            <a:endParaRPr lang="en-US" sz="4800" b="1" dirty="0"/>
          </a:p>
        </p:txBody>
      </p:sp>
      <p:sp>
        <p:nvSpPr>
          <p:cNvPr id="3" name="Content Placeholder 2"/>
          <p:cNvSpPr>
            <a:spLocks noGrp="1"/>
          </p:cNvSpPr>
          <p:nvPr>
            <p:ph idx="1"/>
          </p:nvPr>
        </p:nvSpPr>
        <p:spPr>
          <a:xfrm>
            <a:off x="574428" y="978730"/>
            <a:ext cx="10843849" cy="1307269"/>
          </a:xfrm>
        </p:spPr>
        <p:txBody>
          <a:bodyPr/>
          <a:lstStyle/>
          <a:p>
            <a:pPr marL="0" indent="0">
              <a:spcBef>
                <a:spcPts val="0"/>
              </a:spcBef>
              <a:buNone/>
            </a:pPr>
            <a:r>
              <a:rPr lang="en-US" dirty="0"/>
              <a:t>Less electricity used = less fossil </a:t>
            </a:r>
            <a:r>
              <a:rPr lang="en-US" dirty="0" smtClean="0"/>
              <a:t>or any fuel </a:t>
            </a:r>
            <a:r>
              <a:rPr lang="en-US" dirty="0"/>
              <a:t>needed to </a:t>
            </a:r>
            <a:r>
              <a:rPr lang="en-US" dirty="0" smtClean="0"/>
              <a:t>burn. By </a:t>
            </a:r>
            <a:r>
              <a:rPr lang="en-US" dirty="0"/>
              <a:t>displacing fossil fuels, energy efficiency reduces pollutants overall </a:t>
            </a:r>
            <a:r>
              <a:rPr lang="en-US" dirty="0" smtClean="0"/>
              <a:t>&amp; </a:t>
            </a:r>
            <a:r>
              <a:rPr lang="en-US" dirty="0"/>
              <a:t>improves </a:t>
            </a:r>
            <a:r>
              <a:rPr lang="en-US" dirty="0" smtClean="0"/>
              <a:t>public health.</a:t>
            </a:r>
            <a:endParaRPr lang="en-US" dirty="0"/>
          </a:p>
          <a:p>
            <a:pPr marL="0" indent="0">
              <a:buNone/>
            </a:pPr>
            <a:endParaRPr lang="en-US" dirty="0"/>
          </a:p>
        </p:txBody>
      </p:sp>
      <p:sp>
        <p:nvSpPr>
          <p:cNvPr id="6" name="TextBox 5"/>
          <p:cNvSpPr txBox="1"/>
          <p:nvPr/>
        </p:nvSpPr>
        <p:spPr>
          <a:xfrm>
            <a:off x="5420529" y="2178335"/>
            <a:ext cx="4731656" cy="923330"/>
          </a:xfrm>
          <a:prstGeom prst="rect">
            <a:avLst/>
          </a:prstGeom>
          <a:noFill/>
        </p:spPr>
        <p:txBody>
          <a:bodyPr wrap="square" rtlCol="0">
            <a:spAutoFit/>
          </a:bodyPr>
          <a:lstStyle/>
          <a:p>
            <a:r>
              <a:rPr lang="en-US" dirty="0"/>
              <a:t>Mercury exposure from fossil fuels can damage the brain and nervous system, leading to stroke or loss of intellectual capacity </a:t>
            </a:r>
          </a:p>
        </p:txBody>
      </p:sp>
      <p:sp>
        <p:nvSpPr>
          <p:cNvPr id="7" name="TextBox 6"/>
          <p:cNvSpPr txBox="1"/>
          <p:nvPr/>
        </p:nvSpPr>
        <p:spPr>
          <a:xfrm>
            <a:off x="5455698" y="3450772"/>
            <a:ext cx="4731657" cy="923330"/>
          </a:xfrm>
          <a:prstGeom prst="rect">
            <a:avLst/>
          </a:prstGeom>
          <a:noFill/>
        </p:spPr>
        <p:txBody>
          <a:bodyPr wrap="square" rtlCol="0">
            <a:spAutoFit/>
          </a:bodyPr>
          <a:lstStyle/>
          <a:p>
            <a:r>
              <a:rPr lang="en-US" dirty="0"/>
              <a:t>Pollutants such as particulate matter and nitrogen oxides can harm the respiratory system and cause lung cancer, COPD, and asthma</a:t>
            </a:r>
          </a:p>
        </p:txBody>
      </p:sp>
      <p:sp>
        <p:nvSpPr>
          <p:cNvPr id="8" name="TextBox 7"/>
          <p:cNvSpPr txBox="1"/>
          <p:nvPr/>
        </p:nvSpPr>
        <p:spPr>
          <a:xfrm>
            <a:off x="5467421" y="4722446"/>
            <a:ext cx="4731657" cy="923330"/>
          </a:xfrm>
          <a:prstGeom prst="rect">
            <a:avLst/>
          </a:prstGeom>
          <a:noFill/>
        </p:spPr>
        <p:txBody>
          <a:bodyPr wrap="square" rtlCol="0">
            <a:spAutoFit/>
          </a:bodyPr>
          <a:lstStyle/>
          <a:p>
            <a:r>
              <a:rPr lang="en-US" dirty="0"/>
              <a:t>Fossil fuels can also damage the cardiovascular system which can lead to coronary heart disease, heart attacks, or congestive heart failure</a:t>
            </a:r>
          </a:p>
        </p:txBody>
      </p:sp>
      <p:sp>
        <p:nvSpPr>
          <p:cNvPr id="4" name="TextBox 3"/>
          <p:cNvSpPr txBox="1"/>
          <p:nvPr/>
        </p:nvSpPr>
        <p:spPr>
          <a:xfrm>
            <a:off x="2376715" y="6482862"/>
            <a:ext cx="2687654" cy="646331"/>
          </a:xfrm>
          <a:prstGeom prst="rect">
            <a:avLst/>
          </a:prstGeom>
          <a:noFill/>
        </p:spPr>
        <p:txBody>
          <a:bodyPr wrap="square" rtlCol="0">
            <a:spAutoFit/>
          </a:bodyPr>
          <a:lstStyle/>
          <a:p>
            <a:r>
              <a:rPr lang="en-US" dirty="0"/>
              <a:t>Image Source: ACEEE</a:t>
            </a:r>
          </a:p>
          <a:p>
            <a:endParaRPr lang="en-US" dirty="0"/>
          </a:p>
        </p:txBody>
      </p:sp>
    </p:spTree>
    <p:extLst>
      <p:ext uri="{BB962C8B-B14F-4D97-AF65-F5344CB8AC3E}">
        <p14:creationId xmlns:p14="http://schemas.microsoft.com/office/powerpoint/2010/main" val="2294585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age.slidesharecdn.com/donoharmstjoesinvestmentcommittee-151220110155/95/do-no-harm-energy-investment-for-community-health-14-1024.jpg?cb=1450610759"/>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934933" y="46891"/>
            <a:ext cx="6853846" cy="68111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6441" y="784321"/>
            <a:ext cx="2792738" cy="4849563"/>
          </a:xfrm>
          <a:prstGeom prst="rect">
            <a:avLst/>
          </a:prstGeom>
          <a:noFill/>
        </p:spPr>
        <p:txBody>
          <a:bodyPr wrap="square" rtlCol="0">
            <a:spAutoFit/>
          </a:bodyPr>
          <a:lstStyle/>
          <a:p>
            <a:r>
              <a:rPr lang="en-US" sz="3200" b="1" dirty="0" smtClean="0"/>
              <a:t>Remember:</a:t>
            </a:r>
          </a:p>
          <a:p>
            <a:r>
              <a:rPr lang="en-US" sz="3200" b="1" dirty="0" smtClean="0"/>
              <a:t>Petroleum</a:t>
            </a:r>
          </a:p>
          <a:p>
            <a:r>
              <a:rPr lang="en-US" sz="3200" b="1" dirty="0" smtClean="0"/>
              <a:t>Doesn’t Move</a:t>
            </a:r>
          </a:p>
          <a:p>
            <a:r>
              <a:rPr lang="en-US" sz="3200" b="1" dirty="0" smtClean="0"/>
              <a:t>On it’s Own</a:t>
            </a:r>
          </a:p>
          <a:p>
            <a:r>
              <a:rPr lang="en-US" sz="3200" b="1" dirty="0" smtClean="0"/>
              <a:t>Volition…</a:t>
            </a:r>
          </a:p>
          <a:p>
            <a:r>
              <a:rPr lang="en-US" sz="3600" b="1" dirty="0" smtClean="0"/>
              <a:t>It Requires</a:t>
            </a:r>
          </a:p>
          <a:p>
            <a:r>
              <a:rPr lang="en-US" sz="3600" b="1" dirty="0" smtClean="0"/>
              <a:t>Enabling….</a:t>
            </a:r>
          </a:p>
          <a:p>
            <a:r>
              <a:rPr lang="en-US" sz="3600" b="1" dirty="0" smtClean="0"/>
              <a:t>Peddlers of</a:t>
            </a:r>
          </a:p>
          <a:p>
            <a:r>
              <a:rPr lang="en-US" sz="3600" b="1" dirty="0" smtClean="0"/>
              <a:t>Doom!</a:t>
            </a:r>
            <a:endParaRPr lang="en-US" sz="3600" b="1" dirty="0"/>
          </a:p>
        </p:txBody>
      </p:sp>
      <p:sp>
        <p:nvSpPr>
          <p:cNvPr id="5" name="TextBox 4"/>
          <p:cNvSpPr txBox="1"/>
          <p:nvPr/>
        </p:nvSpPr>
        <p:spPr>
          <a:xfrm>
            <a:off x="9940423" y="811162"/>
            <a:ext cx="2118846" cy="4524315"/>
          </a:xfrm>
          <a:prstGeom prst="rect">
            <a:avLst/>
          </a:prstGeom>
          <a:noFill/>
        </p:spPr>
        <p:txBody>
          <a:bodyPr wrap="square" rtlCol="0">
            <a:spAutoFit/>
          </a:bodyPr>
          <a:lstStyle/>
          <a:p>
            <a:r>
              <a:rPr lang="en-US" sz="3200" b="1" dirty="0" smtClean="0"/>
              <a:t>This </a:t>
            </a:r>
          </a:p>
          <a:p>
            <a:r>
              <a:rPr lang="en-US" sz="3200" b="1" dirty="0" smtClean="0"/>
              <a:t>Man-made</a:t>
            </a:r>
          </a:p>
          <a:p>
            <a:r>
              <a:rPr lang="en-US" sz="3200" b="1" dirty="0" smtClean="0"/>
              <a:t>Problem can have </a:t>
            </a:r>
          </a:p>
          <a:p>
            <a:r>
              <a:rPr lang="en-US" sz="3200" b="1" dirty="0" smtClean="0"/>
              <a:t>People Powered </a:t>
            </a:r>
          </a:p>
          <a:p>
            <a:r>
              <a:rPr lang="en-US" sz="3200" b="1" dirty="0" smtClean="0"/>
              <a:t>and </a:t>
            </a:r>
          </a:p>
          <a:p>
            <a:r>
              <a:rPr lang="en-US" sz="3200" b="1" dirty="0" smtClean="0"/>
              <a:t>Designed</a:t>
            </a:r>
          </a:p>
          <a:p>
            <a:r>
              <a:rPr lang="en-US" sz="3200" b="1" dirty="0" smtClean="0"/>
              <a:t>Solutions</a:t>
            </a:r>
            <a:endParaRPr lang="en-US" sz="3200" b="1" dirty="0"/>
          </a:p>
        </p:txBody>
      </p:sp>
    </p:spTree>
    <p:extLst>
      <p:ext uri="{BB962C8B-B14F-4D97-AF65-F5344CB8AC3E}">
        <p14:creationId xmlns:p14="http://schemas.microsoft.com/office/powerpoint/2010/main" val="975040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332" y="147638"/>
            <a:ext cx="8630914" cy="969589"/>
          </a:xfrm>
        </p:spPr>
        <p:txBody>
          <a:bodyPr>
            <a:normAutofit/>
          </a:bodyPr>
          <a:lstStyle/>
          <a:p>
            <a:r>
              <a:rPr lang="en-US" sz="4800" b="1" dirty="0" smtClean="0"/>
              <a:t>Current: </a:t>
            </a:r>
            <a:r>
              <a:rPr lang="en-US" sz="4800" b="1" dirty="0"/>
              <a:t>Energy and Fossil Fuels</a:t>
            </a:r>
          </a:p>
        </p:txBody>
      </p:sp>
      <p:sp>
        <p:nvSpPr>
          <p:cNvPr id="3" name="Content Placeholder 2"/>
          <p:cNvSpPr>
            <a:spLocks noGrp="1"/>
          </p:cNvSpPr>
          <p:nvPr>
            <p:ph idx="1"/>
          </p:nvPr>
        </p:nvSpPr>
        <p:spPr>
          <a:xfrm>
            <a:off x="2470759" y="1093781"/>
            <a:ext cx="9404718" cy="1928116"/>
          </a:xfrm>
        </p:spPr>
        <p:txBody>
          <a:bodyPr>
            <a:noAutofit/>
          </a:bodyPr>
          <a:lstStyle/>
          <a:p>
            <a:r>
              <a:rPr lang="en-US" sz="2800" dirty="0"/>
              <a:t>In 2014, ~ 67% of </a:t>
            </a:r>
            <a:r>
              <a:rPr lang="en-US" sz="2800" dirty="0" smtClean="0"/>
              <a:t>U.S. </a:t>
            </a:r>
            <a:r>
              <a:rPr lang="en-US" sz="2800" dirty="0"/>
              <a:t>electricity </a:t>
            </a:r>
            <a:r>
              <a:rPr lang="en-US" sz="2800" dirty="0" smtClean="0"/>
              <a:t>still came </a:t>
            </a:r>
            <a:r>
              <a:rPr lang="en-US" sz="2800" dirty="0"/>
              <a:t>from fossil fuels</a:t>
            </a:r>
          </a:p>
          <a:p>
            <a:r>
              <a:rPr lang="en-US" sz="2800" dirty="0"/>
              <a:t>Globally, around 80% of electricity comes from fossil </a:t>
            </a:r>
            <a:r>
              <a:rPr lang="en-US" sz="2800" dirty="0" smtClean="0"/>
              <a:t>fuels</a:t>
            </a:r>
          </a:p>
          <a:p>
            <a:r>
              <a:rPr lang="en-US" dirty="0"/>
              <a:t>But, 1.3 billion people </a:t>
            </a:r>
            <a:r>
              <a:rPr lang="en-US" dirty="0" smtClean="0"/>
              <a:t>still lack </a:t>
            </a:r>
            <a:r>
              <a:rPr lang="en-US" dirty="0"/>
              <a:t>access to </a:t>
            </a:r>
            <a:r>
              <a:rPr lang="en-US" dirty="0" smtClean="0"/>
              <a:t>electricity &amp; seek it</a:t>
            </a:r>
            <a:endParaRPr lang="en-US" sz="2800" dirty="0"/>
          </a:p>
        </p:txBody>
      </p:sp>
      <p:pic>
        <p:nvPicPr>
          <p:cNvPr id="4" name="Picture 3" descr="smoke-712471_128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2143" y="3213782"/>
            <a:ext cx="5569857" cy="3356429"/>
          </a:xfrm>
          <a:prstGeom prst="rect">
            <a:avLst/>
          </a:prstGeom>
        </p:spPr>
      </p:pic>
      <p:pic>
        <p:nvPicPr>
          <p:cNvPr id="5" name="Picture 4" descr="switch-36000_128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096" y="1252021"/>
            <a:ext cx="2177143" cy="3138714"/>
          </a:xfrm>
          <a:prstGeom prst="rect">
            <a:avLst/>
          </a:prstGeom>
        </p:spPr>
      </p:pic>
      <p:pic>
        <p:nvPicPr>
          <p:cNvPr id="4098" name="Picture 2" descr="http://media.salon.com/2014/04/shutterstock_159492812-1280x96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90256" y="2975005"/>
            <a:ext cx="4201817" cy="383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87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age.slidesharecdn.com/donoharmstjoesinvestmentcommittee-151220110155/95/do-no-harm-energy-investment-for-community-health-16-1024.jpg?cb=1450610759"/>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13349" y="162233"/>
            <a:ext cx="8229600" cy="65560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9935" y="825908"/>
            <a:ext cx="2654710" cy="4031873"/>
          </a:xfrm>
          <a:prstGeom prst="rect">
            <a:avLst/>
          </a:prstGeom>
          <a:noFill/>
        </p:spPr>
        <p:txBody>
          <a:bodyPr wrap="square" rtlCol="0">
            <a:spAutoFit/>
          </a:bodyPr>
          <a:lstStyle/>
          <a:p>
            <a:r>
              <a:rPr lang="en-US" sz="3200" b="1" dirty="0" smtClean="0"/>
              <a:t>Don’t be Fooled by</a:t>
            </a:r>
          </a:p>
          <a:p>
            <a:r>
              <a:rPr lang="en-US" sz="3200" b="1" dirty="0" smtClean="0"/>
              <a:t>Green Washers &amp; Oil </a:t>
            </a:r>
          </a:p>
          <a:p>
            <a:r>
              <a:rPr lang="en-US" sz="3200" b="1" dirty="0" smtClean="0"/>
              <a:t>Interests Disguised as </a:t>
            </a:r>
          </a:p>
          <a:p>
            <a:r>
              <a:rPr lang="en-US" sz="3200" b="1" dirty="0" smtClean="0"/>
              <a:t>Grassroots Citizen Groups</a:t>
            </a:r>
            <a:endParaRPr lang="en-US" sz="3200" b="1" dirty="0"/>
          </a:p>
        </p:txBody>
      </p:sp>
    </p:spTree>
    <p:extLst>
      <p:ext uri="{BB962C8B-B14F-4D97-AF65-F5344CB8AC3E}">
        <p14:creationId xmlns:p14="http://schemas.microsoft.com/office/powerpoint/2010/main" val="2843360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 photo we_can_do_it_zps2055be7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542206" y="555257"/>
            <a:ext cx="2492477" cy="2106370"/>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p:spPr>
      </p:pic>
      <p:sp>
        <p:nvSpPr>
          <p:cNvPr id="152578" name="Rectangle 2"/>
          <p:cNvSpPr>
            <a:spLocks noGrp="1" noChangeArrowheads="1"/>
          </p:cNvSpPr>
          <p:nvPr>
            <p:ph type="title"/>
          </p:nvPr>
        </p:nvSpPr>
        <p:spPr>
          <a:xfrm>
            <a:off x="412956" y="76201"/>
            <a:ext cx="10102646" cy="1339644"/>
          </a:xfrm>
        </p:spPr>
        <p:txBody>
          <a:bodyPr>
            <a:noAutofit/>
          </a:bodyPr>
          <a:lstStyle/>
          <a:p>
            <a:pPr algn="l" eaLnBrk="1" hangingPunct="1">
              <a:defRPr/>
            </a:pPr>
            <a:r>
              <a:rPr lang="en-US" altLang="en-US" sz="5400" b="1" dirty="0">
                <a:effectLst>
                  <a:outerShdw blurRad="38100" dist="38100" dir="2700000" algn="tl">
                    <a:srgbClr val="FFFFFF"/>
                  </a:outerShdw>
                </a:effectLst>
              </a:rPr>
              <a:t>Promote Real </a:t>
            </a:r>
            <a:r>
              <a:rPr lang="en-US" altLang="en-US" sz="5400" b="1" i="1" dirty="0">
                <a:effectLst>
                  <a:outerShdw blurRad="38100" dist="38100" dir="2700000" algn="tl">
                    <a:srgbClr val="FFFFFF"/>
                  </a:outerShdw>
                </a:effectLst>
              </a:rPr>
              <a:t>Homeland Security:</a:t>
            </a:r>
            <a:r>
              <a:rPr lang="en-US" altLang="en-US" sz="4000" b="1" dirty="0">
                <a:effectLst>
                  <a:outerShdw blurRad="38100" dist="38100" dir="2700000" algn="tl">
                    <a:srgbClr val="FFFFFF"/>
                  </a:outerShdw>
                </a:effectLst>
              </a:rPr>
              <a:t/>
            </a:r>
            <a:br>
              <a:rPr lang="en-US" altLang="en-US" sz="4000" b="1" dirty="0">
                <a:effectLst>
                  <a:outerShdw blurRad="38100" dist="38100" dir="2700000" algn="tl">
                    <a:srgbClr val="FFFFFF"/>
                  </a:outerShdw>
                </a:effectLst>
              </a:rPr>
            </a:br>
            <a:r>
              <a:rPr lang="en-US" altLang="en-US" sz="4000" b="1" dirty="0">
                <a:effectLst>
                  <a:outerShdw blurRad="38100" dist="38100" dir="2700000" algn="tl">
                    <a:srgbClr val="FFFFFF"/>
                  </a:outerShdw>
                </a:effectLst>
              </a:rPr>
              <a:t>Disaster Mitigation / Adaptation Planning</a:t>
            </a:r>
            <a:endParaRPr lang="en-US" altLang="en-US" sz="4000" dirty="0"/>
          </a:p>
        </p:txBody>
      </p:sp>
      <p:sp>
        <p:nvSpPr>
          <p:cNvPr id="152579" name="Rectangle 3"/>
          <p:cNvSpPr>
            <a:spLocks noGrp="1" noChangeArrowheads="1"/>
          </p:cNvSpPr>
          <p:nvPr>
            <p:ph type="body" idx="1"/>
          </p:nvPr>
        </p:nvSpPr>
        <p:spPr>
          <a:xfrm>
            <a:off x="412956" y="1676400"/>
            <a:ext cx="10309121" cy="5181600"/>
          </a:xfrm>
        </p:spPr>
        <p:txBody>
          <a:bodyPr>
            <a:normAutofit/>
          </a:bodyPr>
          <a:lstStyle/>
          <a:p>
            <a:pPr>
              <a:spcBef>
                <a:spcPct val="10000"/>
              </a:spcBef>
              <a:buFontTx/>
              <a:buNone/>
              <a:defRPr/>
            </a:pPr>
            <a:r>
              <a:rPr lang="en-US" altLang="en-US" b="1" dirty="0">
                <a:effectLst>
                  <a:outerShdw blurRad="38100" dist="38100" dir="2700000" algn="tl">
                    <a:srgbClr val="FFFFFF"/>
                  </a:outerShdw>
                </a:effectLst>
              </a:rPr>
              <a:t>For Improved Climate Health and Security, </a:t>
            </a:r>
            <a:r>
              <a:rPr lang="en-US" altLang="en-US" b="1" dirty="0" smtClean="0">
                <a:effectLst>
                  <a:outerShdw blurRad="38100" dist="38100" dir="2700000" algn="tl">
                    <a:srgbClr val="FFFFFF"/>
                  </a:outerShdw>
                </a:effectLst>
              </a:rPr>
              <a:t>we also need</a:t>
            </a:r>
            <a:r>
              <a:rPr lang="en-US" altLang="en-US" sz="3200" dirty="0" smtClean="0"/>
              <a:t>:</a:t>
            </a:r>
            <a:endParaRPr lang="en-US" altLang="en-US" sz="3200" dirty="0"/>
          </a:p>
          <a:p>
            <a:pPr eaLnBrk="1" hangingPunct="1">
              <a:lnSpc>
                <a:spcPct val="90000"/>
              </a:lnSpc>
              <a:spcBef>
                <a:spcPct val="10000"/>
              </a:spcBef>
              <a:defRPr/>
            </a:pPr>
            <a:r>
              <a:rPr lang="en-US" altLang="en-US" sz="2400" b="1" dirty="0">
                <a:effectLst>
                  <a:outerShdw blurRad="38100" dist="38100" dir="2700000" algn="tl">
                    <a:srgbClr val="FFFFFF"/>
                  </a:outerShdw>
                </a:effectLst>
              </a:rPr>
              <a:t>Better Surveillance, Monitoring</a:t>
            </a:r>
            <a:r>
              <a:rPr lang="en-US" altLang="en-US" sz="2400" b="1" dirty="0"/>
              <a:t>,</a:t>
            </a:r>
            <a:r>
              <a:rPr lang="en-US" altLang="en-US" sz="2400" b="1" dirty="0">
                <a:effectLst>
                  <a:outerShdw blurRad="38100" dist="38100" dir="2700000" algn="tl">
                    <a:srgbClr val="FFFFFF"/>
                  </a:outerShdw>
                </a:effectLst>
              </a:rPr>
              <a:t> Prediction, </a:t>
            </a:r>
            <a:r>
              <a:rPr lang="en-US" altLang="en-US" sz="2400" b="1" dirty="0" smtClean="0">
                <a:effectLst>
                  <a:outerShdw blurRad="38100" dist="38100" dir="2700000" algn="tl">
                    <a:srgbClr val="FFFFFF"/>
                  </a:outerShdw>
                </a:effectLst>
              </a:rPr>
              <a:t>Warning</a:t>
            </a:r>
            <a:r>
              <a:rPr lang="en-US" altLang="en-US" sz="2400" b="1" dirty="0">
                <a:effectLst>
                  <a:outerShdw blurRad="38100" dist="38100" dir="2700000" algn="tl">
                    <a:srgbClr val="FFFFFF"/>
                  </a:outerShdw>
                </a:effectLst>
              </a:rPr>
              <a:t>, &amp; </a:t>
            </a:r>
            <a:endParaRPr lang="en-US" altLang="en-US" sz="2400" b="1" dirty="0" smtClean="0">
              <a:effectLst>
                <a:outerShdw blurRad="38100" dist="38100" dir="2700000" algn="tl">
                  <a:srgbClr val="FFFFFF"/>
                </a:outerShdw>
              </a:effectLst>
            </a:endParaRPr>
          </a:p>
          <a:p>
            <a:pPr marL="0" indent="0" eaLnBrk="1" hangingPunct="1">
              <a:lnSpc>
                <a:spcPct val="90000"/>
              </a:lnSpc>
              <a:spcBef>
                <a:spcPct val="10000"/>
              </a:spcBef>
              <a:buNone/>
              <a:defRPr/>
            </a:pPr>
            <a:r>
              <a:rPr lang="en-US" altLang="en-US" sz="2400" b="1" dirty="0">
                <a:effectLst>
                  <a:outerShdw blurRad="38100" dist="38100" dir="2700000" algn="tl">
                    <a:srgbClr val="FFFFFF"/>
                  </a:outerShdw>
                </a:effectLst>
              </a:rPr>
              <a:t> </a:t>
            </a:r>
            <a:r>
              <a:rPr lang="en-US" altLang="en-US" sz="2400" b="1" dirty="0" smtClean="0">
                <a:effectLst>
                  <a:outerShdw blurRad="38100" dist="38100" dir="2700000" algn="tl">
                    <a:srgbClr val="FFFFFF"/>
                  </a:outerShdw>
                </a:effectLst>
              </a:rPr>
              <a:t>  Climate/Disaster </a:t>
            </a:r>
            <a:r>
              <a:rPr lang="en-US" altLang="en-US" sz="2400" b="1" dirty="0">
                <a:effectLst>
                  <a:outerShdw blurRad="38100" dist="38100" dir="2700000" algn="tl">
                    <a:srgbClr val="FFFFFF"/>
                  </a:outerShdw>
                </a:effectLst>
              </a:rPr>
              <a:t>Response Plans</a:t>
            </a:r>
          </a:p>
          <a:p>
            <a:pPr eaLnBrk="1" hangingPunct="1">
              <a:lnSpc>
                <a:spcPct val="90000"/>
              </a:lnSpc>
              <a:spcBef>
                <a:spcPct val="10000"/>
              </a:spcBef>
              <a:buFontTx/>
              <a:buNone/>
              <a:defRPr/>
            </a:pPr>
            <a:r>
              <a:rPr lang="en-US" altLang="en-US" sz="2400" dirty="0"/>
              <a:t>	</a:t>
            </a:r>
            <a:r>
              <a:rPr lang="en-US" altLang="en-US" sz="2400" u="sng" dirty="0"/>
              <a:t>Ex</a:t>
            </a:r>
            <a:r>
              <a:rPr lang="en-US" altLang="en-US" sz="2400" dirty="0"/>
              <a:t>: Municipal Heat Wave Response Plans</a:t>
            </a:r>
          </a:p>
          <a:p>
            <a:pPr>
              <a:defRPr/>
            </a:pPr>
            <a:r>
              <a:rPr lang="en-US" altLang="en-US" sz="2400" b="1" dirty="0">
                <a:effectLst>
                  <a:outerShdw blurRad="38100" dist="38100" dir="2700000" algn="tl">
                    <a:srgbClr val="FFFFFF"/>
                  </a:outerShdw>
                </a:effectLst>
              </a:rPr>
              <a:t>Society wide adaptations - </a:t>
            </a:r>
            <a:r>
              <a:rPr lang="en-US" altLang="en-US" sz="2400" dirty="0"/>
              <a:t>From Agriculture to Building Codes; Household Preparedness, Urban Planning; Alternative Energy Systems, A</a:t>
            </a:r>
            <a:r>
              <a:rPr lang="en-US" sz="2400" dirty="0"/>
              <a:t>fforestation, Floodplain Zoning, Building Embankments, Restoration of Wetlands.  </a:t>
            </a:r>
            <a:r>
              <a:rPr lang="en-US" altLang="en-US" sz="2400" dirty="0"/>
              <a:t>All must be adapted to provide protection from storms, flooding, possible heat waves. </a:t>
            </a:r>
          </a:p>
          <a:p>
            <a:pPr marL="0" indent="0">
              <a:buNone/>
              <a:defRPr/>
            </a:pPr>
            <a:r>
              <a:rPr lang="en-US" altLang="en-US" sz="2400" dirty="0"/>
              <a:t>In short:</a:t>
            </a:r>
          </a:p>
          <a:p>
            <a:pPr marL="0" indent="0" algn="ctr">
              <a:spcBef>
                <a:spcPct val="10000"/>
              </a:spcBef>
              <a:buNone/>
              <a:defRPr/>
            </a:pPr>
            <a:r>
              <a:rPr lang="en-US" altLang="en-US" sz="2400" b="1" dirty="0">
                <a:effectLst>
                  <a:outerShdw blurRad="38100" dist="38100" dir="2700000" algn="tl">
                    <a:srgbClr val="FFFFFF"/>
                  </a:outerShdw>
                </a:effectLst>
              </a:rPr>
              <a:t>Pre-emptive Medicine: Justice, Climate Resilient Communities, Infrastructure &amp; Development!</a:t>
            </a:r>
            <a:r>
              <a:rPr lang="en-US" altLang="en-US" sz="2400" dirty="0"/>
              <a:t> </a:t>
            </a:r>
          </a:p>
          <a:p>
            <a:pPr marL="0" indent="0" algn="ctr">
              <a:spcBef>
                <a:spcPct val="10000"/>
              </a:spcBef>
              <a:buNone/>
              <a:defRPr/>
            </a:pPr>
            <a:endParaRPr lang="en-US" altLang="en-US" sz="2400" dirty="0"/>
          </a:p>
          <a:p>
            <a:pPr marL="0" indent="0" algn="ctr">
              <a:spcBef>
                <a:spcPct val="10000"/>
              </a:spcBef>
              <a:buNone/>
              <a:defRPr/>
            </a:pPr>
            <a:r>
              <a:rPr lang="en-US" altLang="en-US" sz="2400" dirty="0"/>
              <a:t>Modern Societies can Adapt to become More Resilient, Healthy &amp; Secure!</a:t>
            </a:r>
          </a:p>
          <a:p>
            <a:pPr eaLnBrk="1" hangingPunct="1">
              <a:spcBef>
                <a:spcPct val="10000"/>
              </a:spcBef>
              <a:defRPr/>
            </a:pPr>
            <a:endParaRPr lang="en-US" altLang="en-US" sz="2400" dirty="0"/>
          </a:p>
        </p:txBody>
      </p:sp>
      <p:sp>
        <p:nvSpPr>
          <p:cNvPr id="72709" name="AutoShape 2" descr="http://cdn.meme.am/instances/62756881.jpg"/>
          <p:cNvSpPr>
            <a:spLocks noChangeAspect="1" noChangeArrowheads="1"/>
          </p:cNvSpPr>
          <p:nvPr/>
        </p:nvSpPr>
        <p:spPr bwMode="auto">
          <a:xfrm>
            <a:off x="1571625" y="754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Tree>
    <p:extLst>
      <p:ext uri="{BB962C8B-B14F-4D97-AF65-F5344CB8AC3E}">
        <p14:creationId xmlns:p14="http://schemas.microsoft.com/office/powerpoint/2010/main" val="2333005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26831" y="2116221"/>
            <a:ext cx="6516691" cy="3910015"/>
          </a:xfrm>
          <a:prstGeom prst="rect">
            <a:avLst/>
          </a:prstGeom>
        </p:spPr>
      </p:pic>
      <p:sp>
        <p:nvSpPr>
          <p:cNvPr id="8" name="TextBox 7"/>
          <p:cNvSpPr txBox="1"/>
          <p:nvPr/>
        </p:nvSpPr>
        <p:spPr>
          <a:xfrm>
            <a:off x="7244695" y="1676400"/>
            <a:ext cx="4595612" cy="4334520"/>
          </a:xfrm>
          <a:prstGeom prst="rect">
            <a:avLst/>
          </a:prstGeom>
          <a:noFill/>
        </p:spPr>
        <p:txBody>
          <a:bodyPr wrap="square" rtlCol="0">
            <a:spAutoFit/>
          </a:bodyPr>
          <a:lstStyle/>
          <a:p>
            <a:r>
              <a:rPr lang="en-US" sz="2400" dirty="0"/>
              <a:t>Interconnections allowed 80% of the power surplus to be shared w/ Germany &amp; Norway, which can store it in hydropower systems for use later.  Sweden took the remaining fifth of excess power.</a:t>
            </a:r>
          </a:p>
          <a:p>
            <a:pPr>
              <a:lnSpc>
                <a:spcPts val="1410"/>
              </a:lnSpc>
            </a:pPr>
            <a:endParaRPr lang="en-US" sz="2400" dirty="0"/>
          </a:p>
          <a:p>
            <a:r>
              <a:rPr lang="en-US" sz="2400" dirty="0"/>
              <a:t>It shows that a world powered 100% by renewable energy is possible; it can be a solution to </a:t>
            </a:r>
            <a:r>
              <a:rPr lang="en-US" sz="2400" dirty="0" err="1"/>
              <a:t>decarbonisaton</a:t>
            </a:r>
            <a:r>
              <a:rPr lang="en-US" sz="2400" dirty="0"/>
              <a:t>—with government backing</a:t>
            </a:r>
            <a:r>
              <a:rPr lang="en-US" sz="2400" dirty="0" smtClean="0"/>
              <a:t>.      </a:t>
            </a:r>
            <a:r>
              <a:rPr lang="en-US" i="1" dirty="0" smtClean="0"/>
              <a:t>The </a:t>
            </a:r>
            <a:r>
              <a:rPr lang="en-US" i="1" dirty="0"/>
              <a:t>guardian </a:t>
            </a:r>
            <a:r>
              <a:rPr lang="en-US" dirty="0"/>
              <a:t>July 10, 2015</a:t>
            </a:r>
          </a:p>
        </p:txBody>
      </p:sp>
      <p:sp>
        <p:nvSpPr>
          <p:cNvPr id="2" name="TextBox 1"/>
          <p:cNvSpPr txBox="1"/>
          <p:nvPr/>
        </p:nvSpPr>
        <p:spPr>
          <a:xfrm>
            <a:off x="726831" y="1"/>
            <a:ext cx="10820400" cy="1569660"/>
          </a:xfrm>
          <a:prstGeom prst="rect">
            <a:avLst/>
          </a:prstGeom>
          <a:solidFill>
            <a:srgbClr val="AC5600">
              <a:alpha val="44000"/>
            </a:srgbClr>
          </a:solidFill>
        </p:spPr>
        <p:txBody>
          <a:bodyPr wrap="square" rtlCol="0">
            <a:spAutoFit/>
          </a:bodyPr>
          <a:lstStyle/>
          <a:p>
            <a:pPr algn="ctr"/>
            <a:r>
              <a:rPr lang="en-US" sz="3200" b="1" dirty="0"/>
              <a:t>Proof of Concept: Europe</a:t>
            </a:r>
            <a:r>
              <a:rPr lang="en-US" sz="3200" dirty="0"/>
              <a:t/>
            </a:r>
            <a:br>
              <a:rPr lang="en-US" sz="3200" dirty="0"/>
            </a:br>
            <a:r>
              <a:rPr lang="en-US" sz="3200" dirty="0"/>
              <a:t>Wind Power Generates 140% of Denmark’s Electricity Demand - With Enough to share!</a:t>
            </a:r>
          </a:p>
        </p:txBody>
      </p:sp>
    </p:spTree>
    <p:extLst>
      <p:ext uri="{BB962C8B-B14F-4D97-AF65-F5344CB8AC3E}">
        <p14:creationId xmlns:p14="http://schemas.microsoft.com/office/powerpoint/2010/main" val="653111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94749" y="35172"/>
            <a:ext cx="9331026" cy="678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616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BFAB"/>
            </a:gs>
            <a:gs pos="5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825909" y="307151"/>
            <a:ext cx="10803383" cy="1569660"/>
          </a:xfrm>
          <a:prstGeom prst="rect">
            <a:avLst/>
          </a:prstGeom>
        </p:spPr>
        <p:txBody>
          <a:bodyPr wrap="square">
            <a:spAutoFit/>
          </a:bodyPr>
          <a:lstStyle/>
          <a:p>
            <a:pPr algn="ctr"/>
            <a:r>
              <a:rPr lang="en-US" sz="4800" b="1" dirty="0" smtClean="0"/>
              <a:t>For all our Health:</a:t>
            </a:r>
          </a:p>
          <a:p>
            <a:pPr algn="ctr"/>
            <a:r>
              <a:rPr lang="en-US" sz="4800" b="1" dirty="0" smtClean="0">
                <a:effectLst/>
              </a:rPr>
              <a:t>Stop Financing </a:t>
            </a:r>
            <a:r>
              <a:rPr lang="en-US" sz="4800" b="1" dirty="0" smtClean="0"/>
              <a:t>Deadly </a:t>
            </a:r>
            <a:r>
              <a:rPr lang="en-US" sz="4800" b="1" dirty="0" smtClean="0">
                <a:effectLst/>
              </a:rPr>
              <a:t>Pollution</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64527" y="2085197"/>
            <a:ext cx="5955323" cy="4034251"/>
          </a:xfrm>
          <a:prstGeom prst="rect">
            <a:avLst/>
          </a:prstGeom>
        </p:spPr>
      </p:pic>
      <p:sp>
        <p:nvSpPr>
          <p:cNvPr id="4" name="TextBox 3"/>
          <p:cNvSpPr txBox="1"/>
          <p:nvPr/>
        </p:nvSpPr>
        <p:spPr>
          <a:xfrm>
            <a:off x="1610711" y="6260125"/>
            <a:ext cx="8998668" cy="523220"/>
          </a:xfrm>
          <a:prstGeom prst="rect">
            <a:avLst/>
          </a:prstGeom>
          <a:noFill/>
        </p:spPr>
        <p:txBody>
          <a:bodyPr wrap="square" rtlCol="0">
            <a:spAutoFit/>
          </a:bodyPr>
          <a:lstStyle/>
          <a:p>
            <a:r>
              <a:rPr lang="en-US" sz="2800" b="1" dirty="0"/>
              <a:t>Leave Sickening Fossil Fuels in the </a:t>
            </a:r>
            <a:r>
              <a:rPr lang="en-US" sz="2800" b="1" dirty="0" smtClean="0"/>
              <a:t>ground—and thanks</a:t>
            </a:r>
            <a:endParaRPr lang="en-US" sz="2800" b="1" dirty="0"/>
          </a:p>
        </p:txBody>
      </p:sp>
    </p:spTree>
    <p:extLst>
      <p:ext uri="{BB962C8B-B14F-4D97-AF65-F5344CB8AC3E}">
        <p14:creationId xmlns:p14="http://schemas.microsoft.com/office/powerpoint/2010/main" val="787017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Resources</a:t>
            </a:r>
            <a:endParaRPr lang="en-US" dirty="0"/>
          </a:p>
        </p:txBody>
      </p:sp>
      <p:sp>
        <p:nvSpPr>
          <p:cNvPr id="3" name="Content Placeholder 2"/>
          <p:cNvSpPr>
            <a:spLocks noGrp="1"/>
          </p:cNvSpPr>
          <p:nvPr>
            <p:ph idx="1"/>
          </p:nvPr>
        </p:nvSpPr>
        <p:spPr/>
        <p:txBody>
          <a:bodyPr/>
          <a:lstStyle/>
          <a:p>
            <a:r>
              <a:rPr lang="en-US" b="1" dirty="0"/>
              <a:t>Atlas of Mortality and Economic Losses from Weather, Climate and Water </a:t>
            </a:r>
            <a:r>
              <a:rPr lang="en-US" b="1" dirty="0" smtClean="0"/>
              <a:t>Extremes 2014 World Meteorological Organization</a:t>
            </a:r>
          </a:p>
          <a:p>
            <a:r>
              <a:rPr lang="en-US" b="1" dirty="0" smtClean="0"/>
              <a:t>Forced Migration Report 2015</a:t>
            </a:r>
          </a:p>
          <a:p>
            <a:r>
              <a:rPr lang="en-US" b="1" dirty="0" smtClean="0"/>
              <a:t>KILN Carbon Map 2014</a:t>
            </a:r>
          </a:p>
          <a:p>
            <a:r>
              <a:rPr lang="en-US" b="1" dirty="0" smtClean="0"/>
              <a:t>Anatomy of a Silent Crisis. Global Humanitarian Forum. Geneva </a:t>
            </a:r>
            <a:r>
              <a:rPr lang="en-US" b="1" dirty="0"/>
              <a:t>2009</a:t>
            </a:r>
            <a:endParaRPr lang="en-US" dirty="0"/>
          </a:p>
        </p:txBody>
      </p:sp>
    </p:spTree>
    <p:extLst>
      <p:ext uri="{BB962C8B-B14F-4D97-AF65-F5344CB8AC3E}">
        <p14:creationId xmlns:p14="http://schemas.microsoft.com/office/powerpoint/2010/main" val="90764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352800" y="152401"/>
            <a:ext cx="5576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dirty="0">
                <a:solidFill>
                  <a:srgbClr val="990033"/>
                </a:solidFill>
              </a:rPr>
              <a:t>Hot is the New Normal</a:t>
            </a:r>
          </a:p>
        </p:txBody>
      </p:sp>
      <p:sp>
        <p:nvSpPr>
          <p:cNvPr id="24579" name="Text Box 4"/>
          <p:cNvSpPr txBox="1">
            <a:spLocks noChangeArrowheads="1"/>
          </p:cNvSpPr>
          <p:nvPr/>
        </p:nvSpPr>
        <p:spPr bwMode="auto">
          <a:xfrm>
            <a:off x="383456" y="5975557"/>
            <a:ext cx="111055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i="1" dirty="0"/>
              <a:t>The last time the world saw colder-than-average temperatures across the globe was 1976.</a:t>
            </a:r>
          </a:p>
        </p:txBody>
      </p:sp>
      <p:pic>
        <p:nvPicPr>
          <p:cNvPr id="11266" name="Picture 2" descr="noaa-graph-jan-april-2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9846" y="812072"/>
            <a:ext cx="8903522" cy="516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714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title" idx="4294967295"/>
          </p:nvPr>
        </p:nvSpPr>
        <p:spPr>
          <a:xfrm>
            <a:off x="339213" y="206477"/>
            <a:ext cx="11238271" cy="1489588"/>
          </a:xfrm>
        </p:spPr>
        <p:txBody>
          <a:bodyPr>
            <a:normAutofit/>
          </a:bodyPr>
          <a:lstStyle/>
          <a:p>
            <a:pPr algn="l" eaLnBrk="1" hangingPunct="1"/>
            <a:r>
              <a:rPr lang="en-US" altLang="en-US" sz="4000" b="1" dirty="0"/>
              <a:t>Earth has been warming approximately 0.2 </a:t>
            </a:r>
            <a:r>
              <a:rPr lang="en-US" altLang="en-US" sz="4000" b="1" dirty="0" smtClean="0"/>
              <a:t>° C </a:t>
            </a:r>
            <a:r>
              <a:rPr lang="en-US" altLang="en-US" sz="4000" b="1" dirty="0"/>
              <a:t>(0.36° Fahrenheit</a:t>
            </a:r>
            <a:r>
              <a:rPr lang="en-US" altLang="en-US" sz="4000" b="1" dirty="0" smtClean="0"/>
              <a:t>)/ decade </a:t>
            </a:r>
            <a:r>
              <a:rPr lang="en-US" altLang="en-US" sz="4000" b="1" dirty="0"/>
              <a:t>for the past 60 years. </a:t>
            </a:r>
            <a:r>
              <a:rPr lang="en-US" altLang="en-US" sz="2800" b="1" dirty="0"/>
              <a:t>NASA</a:t>
            </a:r>
          </a:p>
        </p:txBody>
      </p:sp>
      <p:pic>
        <p:nvPicPr>
          <p:cNvPr id="61443"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643896" y="1696065"/>
            <a:ext cx="6964047" cy="494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148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1515491"/>
            <a:ext cx="10515600" cy="1325563"/>
          </a:xfrm>
        </p:spPr>
        <p:txBody>
          <a:bodyPr/>
          <a:lstStyle/>
          <a:p>
            <a:pPr eaLnBrk="1" hangingPunct="1"/>
            <a:r>
              <a:rPr lang="en-US" altLang="en-US" dirty="0" smtClean="0"/>
              <a:t>2015 </a:t>
            </a:r>
            <a:r>
              <a:rPr lang="en-US" altLang="en-US" dirty="0" smtClean="0">
                <a:solidFill>
                  <a:srgbClr val="FF0000"/>
                </a:solidFill>
              </a:rPr>
              <a:t>Hottest Year </a:t>
            </a:r>
            <a:r>
              <a:rPr lang="en-US" altLang="en-US" dirty="0" smtClean="0"/>
              <a:t>on Record</a:t>
            </a:r>
            <a:br>
              <a:rPr lang="en-US" altLang="en-US" dirty="0" smtClean="0"/>
            </a:br>
            <a:r>
              <a:rPr lang="en-US" altLang="en-US" sz="4000" dirty="0" smtClean="0"/>
              <a:t>January 2016 </a:t>
            </a:r>
            <a:r>
              <a:rPr lang="en-US" altLang="en-US" sz="4000" dirty="0">
                <a:solidFill>
                  <a:srgbClr val="FF0000"/>
                </a:solidFill>
              </a:rPr>
              <a:t>Hottest </a:t>
            </a:r>
            <a:r>
              <a:rPr lang="en-US" altLang="en-US" sz="4000" dirty="0" smtClean="0">
                <a:solidFill>
                  <a:srgbClr val="FF0000"/>
                </a:solidFill>
              </a:rPr>
              <a:t>January </a:t>
            </a:r>
            <a:r>
              <a:rPr lang="en-US" altLang="en-US" sz="4000" dirty="0"/>
              <a:t>on Record</a:t>
            </a:r>
            <a:endParaRPr lang="en-US" altLang="en-US" dirty="0" smtClean="0"/>
          </a:p>
        </p:txBody>
      </p:sp>
      <p:sp>
        <p:nvSpPr>
          <p:cNvPr id="7171" name="Content Placeholder 2"/>
          <p:cNvSpPr>
            <a:spLocks noGrp="1"/>
          </p:cNvSpPr>
          <p:nvPr>
            <p:ph idx="1"/>
          </p:nvPr>
        </p:nvSpPr>
        <p:spPr>
          <a:xfrm>
            <a:off x="265471" y="245341"/>
            <a:ext cx="11754464" cy="1270150"/>
          </a:xfrm>
        </p:spPr>
        <p:txBody>
          <a:bodyPr>
            <a:noAutofit/>
          </a:bodyPr>
          <a:lstStyle/>
          <a:p>
            <a:pPr marL="0" indent="0" algn="ctr">
              <a:buNone/>
            </a:pPr>
            <a:r>
              <a:rPr lang="en-US" altLang="en-US" sz="3600" dirty="0" smtClean="0"/>
              <a:t>Climate change is real:  </a:t>
            </a:r>
          </a:p>
          <a:p>
            <a:pPr marL="0" indent="0" algn="ctr">
              <a:buNone/>
            </a:pPr>
            <a:r>
              <a:rPr lang="en-US" altLang="en-US" sz="3600" dirty="0" smtClean="0"/>
              <a:t>Greenland Ice Sheet is melting, sea levels are rising.</a:t>
            </a:r>
            <a:endParaRPr lang="en-US" altLang="en-US" sz="3600" dirty="0"/>
          </a:p>
        </p:txBody>
      </p:sp>
      <p:pic>
        <p:nvPicPr>
          <p:cNvPr id="717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5604" y="29718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1"/>
          <p:cNvSpPr txBox="1">
            <a:spLocks noChangeArrowheads="1"/>
          </p:cNvSpPr>
          <p:nvPr/>
        </p:nvSpPr>
        <p:spPr bwMode="auto">
          <a:xfrm>
            <a:off x="838200" y="3494088"/>
            <a:ext cx="4648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solidFill>
                  <a:srgbClr val="000000"/>
                </a:solidFill>
              </a:rPr>
              <a:t>20 warmest years</a:t>
            </a:r>
          </a:p>
          <a:p>
            <a:pPr eaLnBrk="1" hangingPunct="1"/>
            <a:r>
              <a:rPr lang="en-US" altLang="en-US" sz="3200" dirty="0">
                <a:solidFill>
                  <a:srgbClr val="000000"/>
                </a:solidFill>
              </a:rPr>
              <a:t>in recorded history </a:t>
            </a:r>
          </a:p>
          <a:p>
            <a:pPr eaLnBrk="1" hangingPunct="1"/>
            <a:r>
              <a:rPr lang="en-US" altLang="en-US" sz="3200" dirty="0">
                <a:solidFill>
                  <a:srgbClr val="000000"/>
                </a:solidFill>
              </a:rPr>
              <a:t>occurred since1981. </a:t>
            </a:r>
          </a:p>
          <a:p>
            <a:pPr eaLnBrk="1" hangingPunct="1"/>
            <a:r>
              <a:rPr lang="en-US" altLang="en-US" sz="3200" dirty="0">
                <a:solidFill>
                  <a:srgbClr val="000000"/>
                </a:solidFill>
              </a:rPr>
              <a:t>10 in the past 12 years.</a:t>
            </a:r>
            <a:endParaRPr lang="en-US" altLang="en-US" sz="3600" dirty="0">
              <a:solidFill>
                <a:srgbClr val="000000"/>
              </a:solidFill>
            </a:endParaRPr>
          </a:p>
        </p:txBody>
      </p:sp>
    </p:spTree>
    <p:extLst>
      <p:ext uri="{BB962C8B-B14F-4D97-AF65-F5344CB8AC3E}">
        <p14:creationId xmlns:p14="http://schemas.microsoft.com/office/powerpoint/2010/main" val="1703612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80219" y="132735"/>
            <a:ext cx="11547987" cy="899652"/>
          </a:xfrm>
        </p:spPr>
        <p:txBody>
          <a:bodyPr/>
          <a:lstStyle/>
          <a:p>
            <a:pPr algn="ctr" eaLnBrk="1" hangingPunct="1"/>
            <a:r>
              <a:rPr lang="en-US" altLang="en-US" sz="3200" b="1" dirty="0"/>
              <a:t>Terms…</a:t>
            </a:r>
            <a:r>
              <a:rPr lang="en-US" altLang="en-US" sz="4000" dirty="0"/>
              <a:t> </a:t>
            </a:r>
            <a:r>
              <a:rPr lang="en-US" altLang="en-US" sz="4000" dirty="0" smtClean="0"/>
              <a:t>  </a:t>
            </a:r>
            <a:r>
              <a:rPr lang="en-US" altLang="en-US" sz="4000" dirty="0"/>
              <a:t>Global </a:t>
            </a:r>
            <a:r>
              <a:rPr lang="en-US" altLang="en-US" sz="4000" dirty="0" smtClean="0"/>
              <a:t>Warming </a:t>
            </a:r>
            <a:r>
              <a:rPr lang="en-US" altLang="en-US" sz="2800" dirty="0" smtClean="0"/>
              <a:t>-or- </a:t>
            </a:r>
            <a:r>
              <a:rPr lang="en-US" altLang="en-US" sz="4000" dirty="0" smtClean="0"/>
              <a:t>Global </a:t>
            </a:r>
            <a:r>
              <a:rPr lang="en-US" altLang="en-US" sz="4000" dirty="0"/>
              <a:t>Climate Change?</a:t>
            </a:r>
          </a:p>
        </p:txBody>
      </p:sp>
      <p:sp>
        <p:nvSpPr>
          <p:cNvPr id="8195" name="Rectangle 3"/>
          <p:cNvSpPr>
            <a:spLocks noGrp="1" noChangeArrowheads="1"/>
          </p:cNvSpPr>
          <p:nvPr>
            <p:ph type="body" idx="4294967295"/>
          </p:nvPr>
        </p:nvSpPr>
        <p:spPr>
          <a:xfrm>
            <a:off x="265471" y="988143"/>
            <a:ext cx="11754465" cy="5619136"/>
          </a:xfrm>
        </p:spPr>
        <p:txBody>
          <a:bodyPr>
            <a:normAutofit lnSpcReduction="10000"/>
          </a:bodyPr>
          <a:lstStyle/>
          <a:p>
            <a:pPr eaLnBrk="1" hangingPunct="1"/>
            <a:r>
              <a:rPr lang="en-US" altLang="en-US" b="1" dirty="0" smtClean="0"/>
              <a:t>Global warming</a:t>
            </a:r>
            <a:r>
              <a:rPr lang="en-US" altLang="en-US" dirty="0" smtClean="0"/>
              <a:t> = descriptive term regarding the increase in the </a:t>
            </a:r>
            <a:r>
              <a:rPr lang="en-US" altLang="en-US" i="1" dirty="0" smtClean="0"/>
              <a:t>average temperature</a:t>
            </a:r>
            <a:r>
              <a:rPr lang="en-US" altLang="en-US" b="1" i="1" dirty="0" smtClean="0"/>
              <a:t> </a:t>
            </a:r>
            <a:r>
              <a:rPr lang="en-US" altLang="en-US" dirty="0" smtClean="0"/>
              <a:t>of the Earth's near-surface air &amp; oceans in recent decades and its projected continuation. </a:t>
            </a:r>
            <a:endParaRPr lang="en-US" altLang="en-US" sz="1800" dirty="0"/>
          </a:p>
          <a:p>
            <a:pPr eaLnBrk="1" hangingPunct="1"/>
            <a:r>
              <a:rPr lang="en-US" altLang="en-US" b="1" dirty="0" smtClean="0"/>
              <a:t>Climate Change</a:t>
            </a:r>
            <a:r>
              <a:rPr lang="en-US" altLang="en-US" dirty="0" smtClean="0"/>
              <a:t> – major changes in climate (temperature, rainfall, snow, or wind patterns) lasting for decades or longer as a result of the earth’s warming.</a:t>
            </a:r>
          </a:p>
          <a:p>
            <a:r>
              <a:rPr lang="en-US" altLang="en-US" b="1" dirty="0" smtClean="0"/>
              <a:t>Climate Chaos </a:t>
            </a:r>
            <a:r>
              <a:rPr lang="en-US" altLang="en-US" dirty="0" smtClean="0"/>
              <a:t>or </a:t>
            </a:r>
            <a:r>
              <a:rPr lang="en-US" altLang="en-US" b="1" dirty="0" smtClean="0"/>
              <a:t>Climate Weirding</a:t>
            </a:r>
            <a:r>
              <a:rPr lang="en-US" altLang="en-US" dirty="0" smtClean="0"/>
              <a:t>: jumping back &amp; forth between weather extremes </a:t>
            </a:r>
          </a:p>
          <a:p>
            <a:r>
              <a:rPr lang="en-US" altLang="en-US" sz="2400" b="1" dirty="0" smtClean="0"/>
              <a:t>Climate shocks </a:t>
            </a:r>
            <a:r>
              <a:rPr lang="en-US" altLang="en-US" sz="2400" dirty="0" smtClean="0"/>
              <a:t>(climate extremes, extreme weather events</a:t>
            </a:r>
            <a:r>
              <a:rPr lang="en-US" altLang="en-US" sz="2000" dirty="0" smtClean="0"/>
              <a:t>):</a:t>
            </a:r>
          </a:p>
          <a:p>
            <a:pPr lvl="1"/>
            <a:r>
              <a:rPr lang="en-US" altLang="en-US" sz="1800" dirty="0" smtClean="0"/>
              <a:t>Rapid onset: floods, storms, wave surges, rainfall-induced landslides, hailstorms, frost, scrub fires; </a:t>
            </a:r>
          </a:p>
          <a:p>
            <a:pPr lvl="1"/>
            <a:r>
              <a:rPr lang="en-US" altLang="en-US" sz="1800" dirty="0" smtClean="0"/>
              <a:t>Slow onset: agricultural/</a:t>
            </a:r>
            <a:r>
              <a:rPr lang="en-US" altLang="en-US" sz="1800" dirty="0" err="1" smtClean="0"/>
              <a:t>meteroological</a:t>
            </a:r>
            <a:r>
              <a:rPr lang="en-US" altLang="en-US" sz="1800" dirty="0" smtClean="0"/>
              <a:t>/hydrological drought, heat waves</a:t>
            </a:r>
          </a:p>
          <a:p>
            <a:pPr lvl="1"/>
            <a:r>
              <a:rPr lang="en-US" altLang="en-US" sz="1800" dirty="0" smtClean="0"/>
              <a:t>Some shocks are biologically induced but compounded by climactic factors (pest infestations, water-borne or vector borne diseases</a:t>
            </a:r>
          </a:p>
          <a:p>
            <a:r>
              <a:rPr lang="en-US" altLang="en-US" sz="2400" b="1" dirty="0" smtClean="0"/>
              <a:t>Climate stresses</a:t>
            </a:r>
            <a:r>
              <a:rPr lang="en-US" altLang="en-US" sz="2000" dirty="0" smtClean="0"/>
              <a:t>: persistent occurrence of lower-intensity damaging events (soil erosion, degradation of coastal ecosystems, salinization of soils &amp; groundwater, glacial melt, soil evaporation, ocean acidification, species migration, sea level rise)</a:t>
            </a:r>
          </a:p>
          <a:p>
            <a:r>
              <a:rPr lang="en-US" altLang="en-US" sz="2400" b="1" dirty="0" smtClean="0"/>
              <a:t>Climate Hazards</a:t>
            </a:r>
            <a:r>
              <a:rPr lang="en-US" altLang="en-US" sz="2000" dirty="0" smtClean="0"/>
              <a:t>: result in losses and damages to livelihood systems.  Composed of both shocks &amp; stresses</a:t>
            </a:r>
          </a:p>
          <a:p>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61611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242888" y="76201"/>
            <a:ext cx="9815512" cy="1309687"/>
          </a:xfrm>
        </p:spPr>
        <p:txBody>
          <a:bodyPr>
            <a:noAutofit/>
          </a:bodyPr>
          <a:lstStyle/>
          <a:p>
            <a:pPr algn="l" eaLnBrk="1" hangingPunct="1">
              <a:defRPr/>
            </a:pPr>
            <a:r>
              <a:rPr lang="en-US" altLang="en-US" sz="3200" b="1" dirty="0" smtClean="0"/>
              <a:t>Examples: </a:t>
            </a:r>
            <a:r>
              <a:rPr lang="en-US" altLang="en-US" b="1" dirty="0" smtClean="0"/>
              <a:t>…..</a:t>
            </a:r>
            <a:br>
              <a:rPr lang="en-US" altLang="en-US" b="1" dirty="0" smtClean="0"/>
            </a:br>
            <a:r>
              <a:rPr lang="en-US" altLang="en-US" sz="6000" b="1" dirty="0" smtClean="0"/>
              <a:t>From Degrees to Deaths</a:t>
            </a:r>
          </a:p>
        </p:txBody>
      </p:sp>
      <p:sp>
        <p:nvSpPr>
          <p:cNvPr id="72707" name="Rectangle 3"/>
          <p:cNvSpPr>
            <a:spLocks noGrp="1" noChangeArrowheads="1"/>
          </p:cNvSpPr>
          <p:nvPr>
            <p:ph type="body" idx="4294967295"/>
          </p:nvPr>
        </p:nvSpPr>
        <p:spPr>
          <a:xfrm>
            <a:off x="442913" y="1481136"/>
            <a:ext cx="11401424" cy="5162552"/>
          </a:xfrm>
        </p:spPr>
        <p:txBody>
          <a:bodyPr>
            <a:noAutofit/>
          </a:bodyPr>
          <a:lstStyle/>
          <a:p>
            <a:pPr eaLnBrk="1" hangingPunct="1">
              <a:defRPr/>
            </a:pPr>
            <a:r>
              <a:rPr lang="en-US" altLang="en-US" sz="3200" dirty="0"/>
              <a:t>Europe 2003, ~20,000 people died due to extremely hot temperatures.</a:t>
            </a:r>
          </a:p>
          <a:p>
            <a:pPr eaLnBrk="1" hangingPunct="1">
              <a:defRPr/>
            </a:pPr>
            <a:r>
              <a:rPr lang="en-US" altLang="en-US" sz="3200" dirty="0"/>
              <a:t>July 2010 </a:t>
            </a:r>
            <a:r>
              <a:rPr lang="en-US" altLang="en-US" sz="3200" dirty="0" smtClean="0"/>
              <a:t>Russian </a:t>
            </a:r>
            <a:r>
              <a:rPr lang="en-US" altLang="en-US" sz="3200" dirty="0"/>
              <a:t>Heat Wave killed 55,000</a:t>
            </a:r>
          </a:p>
          <a:p>
            <a:pPr>
              <a:defRPr/>
            </a:pPr>
            <a:r>
              <a:rPr lang="en-US" sz="3200" dirty="0"/>
              <a:t>June 2013 a ferocious flood, the result of changing  hydrological conditions in the Indian Himalaya, killed </a:t>
            </a:r>
            <a:r>
              <a:rPr lang="en-US" sz="3200" dirty="0" smtClean="0"/>
              <a:t>~30,000 </a:t>
            </a:r>
            <a:r>
              <a:rPr lang="en-US" sz="3200" dirty="0"/>
              <a:t>people</a:t>
            </a:r>
          </a:p>
          <a:p>
            <a:pPr>
              <a:defRPr/>
            </a:pPr>
            <a:r>
              <a:rPr lang="en-US" sz="3200" dirty="0"/>
              <a:t>May 2015 </a:t>
            </a:r>
            <a:r>
              <a:rPr lang="en-US" sz="3200" dirty="0" smtClean="0"/>
              <a:t>sustained heat </a:t>
            </a:r>
            <a:r>
              <a:rPr lang="en-US" sz="3200" dirty="0"/>
              <a:t>wave </a:t>
            </a:r>
            <a:r>
              <a:rPr lang="en-US" sz="3200" dirty="0" smtClean="0"/>
              <a:t>w/ highest </a:t>
            </a:r>
            <a:r>
              <a:rPr lang="en-US" sz="3200" dirty="0"/>
              <a:t>recorded </a:t>
            </a:r>
            <a:r>
              <a:rPr lang="en-US" sz="3200" dirty="0" smtClean="0"/>
              <a:t>temps </a:t>
            </a:r>
            <a:r>
              <a:rPr lang="en-US" sz="3200" dirty="0"/>
              <a:t>since 1995 caused </a:t>
            </a:r>
            <a:r>
              <a:rPr lang="en-US" sz="3200" dirty="0" smtClean="0"/>
              <a:t>deaths </a:t>
            </a:r>
            <a:r>
              <a:rPr lang="en-US" sz="3200" dirty="0"/>
              <a:t>of &gt;2,500 people in multiple regions India</a:t>
            </a:r>
            <a:r>
              <a:rPr lang="en-US" sz="3200" dirty="0" smtClean="0"/>
              <a:t>.</a:t>
            </a:r>
          </a:p>
          <a:p>
            <a:pPr>
              <a:defRPr/>
            </a:pPr>
            <a:r>
              <a:rPr lang="en-US" sz="3200" dirty="0" smtClean="0"/>
              <a:t>Feb 2016 </a:t>
            </a:r>
            <a:r>
              <a:rPr lang="en-US" sz="3200" dirty="0"/>
              <a:t>Cyclone </a:t>
            </a:r>
            <a:r>
              <a:rPr lang="en-US" sz="3200" dirty="0" smtClean="0"/>
              <a:t>Winston, 1st Cat. </a:t>
            </a:r>
            <a:r>
              <a:rPr lang="en-US" sz="3200" dirty="0"/>
              <a:t>5 tropical cyclone </a:t>
            </a:r>
            <a:r>
              <a:rPr lang="en-US" sz="3200" dirty="0" smtClean="0"/>
              <a:t>ever to </a:t>
            </a:r>
            <a:r>
              <a:rPr lang="en-US" sz="3200" dirty="0"/>
              <a:t>hit </a:t>
            </a:r>
            <a:r>
              <a:rPr lang="en-US" sz="3200" dirty="0" smtClean="0"/>
              <a:t>Fiji; earlier </a:t>
            </a:r>
            <a:r>
              <a:rPr lang="en-US" sz="3200" dirty="0"/>
              <a:t>that day, became </a:t>
            </a:r>
            <a:r>
              <a:rPr lang="en-US" sz="3200" dirty="0" smtClean="0"/>
              <a:t>strongest </a:t>
            </a:r>
            <a:r>
              <a:rPr lang="en-US" sz="3200" dirty="0"/>
              <a:t>tropical cyclone of record in </a:t>
            </a:r>
            <a:r>
              <a:rPr lang="en-US" sz="3200" dirty="0" smtClean="0"/>
              <a:t>Southern </a:t>
            </a:r>
            <a:r>
              <a:rPr lang="en-US" sz="3200" dirty="0"/>
              <a:t>Hemisphere </a:t>
            </a:r>
            <a:r>
              <a:rPr lang="en-US" sz="3200" dirty="0" smtClean="0"/>
              <a:t>w/ </a:t>
            </a:r>
            <a:r>
              <a:rPr lang="en-US" sz="3200" dirty="0"/>
              <a:t>maximum </a:t>
            </a:r>
            <a:r>
              <a:rPr lang="en-US" sz="3200" dirty="0" smtClean="0"/>
              <a:t>winds </a:t>
            </a:r>
            <a:r>
              <a:rPr lang="en-US" sz="3200" dirty="0"/>
              <a:t>peaking </a:t>
            </a:r>
            <a:r>
              <a:rPr lang="en-US" sz="3200" dirty="0" smtClean="0"/>
              <a:t>at </a:t>
            </a:r>
            <a:r>
              <a:rPr lang="en-US" sz="3200" dirty="0"/>
              <a:t>185 </a:t>
            </a:r>
            <a:r>
              <a:rPr lang="en-US" sz="3200" dirty="0" smtClean="0"/>
              <a:t>mph</a:t>
            </a:r>
            <a:endParaRPr lang="en-US" sz="3200" dirty="0"/>
          </a:p>
        </p:txBody>
      </p:sp>
    </p:spTree>
    <p:extLst>
      <p:ext uri="{BB962C8B-B14F-4D97-AF65-F5344CB8AC3E}">
        <p14:creationId xmlns:p14="http://schemas.microsoft.com/office/powerpoint/2010/main" val="2655698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limate%20chan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1077914"/>
            <a:ext cx="464820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47485" y="4291790"/>
            <a:ext cx="11828352"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dirty="0">
                <a:ln w="0"/>
                <a:effectLst>
                  <a:outerShdw blurRad="38100" dist="19050" dir="2700000" algn="tl" rotWithShape="0">
                    <a:schemeClr val="dk1">
                      <a:alpha val="40000"/>
                    </a:schemeClr>
                  </a:outerShdw>
                </a:effectLst>
              </a:rPr>
              <a:t>Climate change will change life on Earth: will affect</a:t>
            </a:r>
          </a:p>
          <a:p>
            <a:pPr algn="ctr" eaLnBrk="1" hangingPunct="1">
              <a:spcBef>
                <a:spcPct val="0"/>
              </a:spcBef>
              <a:buFontTx/>
              <a:buNone/>
              <a:defRPr/>
            </a:pPr>
            <a:r>
              <a:rPr lang="en-US" altLang="en-US" dirty="0">
                <a:ln w="0"/>
                <a:effectLst>
                  <a:outerShdw blurRad="38100" dist="19050" dir="2700000" algn="tl" rotWithShape="0">
                    <a:schemeClr val="dk1">
                      <a:alpha val="40000"/>
                    </a:schemeClr>
                  </a:outerShdw>
                </a:effectLst>
              </a:rPr>
              <a:t> all nations, all plants, all animals, all humans, all living beings! </a:t>
            </a:r>
          </a:p>
          <a:p>
            <a:pPr algn="ctr" eaLnBrk="1" hangingPunct="1">
              <a:spcBef>
                <a:spcPct val="0"/>
              </a:spcBef>
              <a:buFontTx/>
              <a:buNone/>
              <a:defRPr/>
            </a:pPr>
            <a:endParaRPr lang="en-US" altLang="en-US" sz="2400" dirty="0">
              <a:solidFill>
                <a:srgbClr val="FF0000"/>
              </a:solidFill>
            </a:endParaRPr>
          </a:p>
          <a:p>
            <a:pPr algn="ctr" eaLnBrk="1" hangingPunct="1">
              <a:spcBef>
                <a:spcPct val="0"/>
              </a:spcBef>
              <a:buFontTx/>
              <a:buNone/>
              <a:defRPr/>
            </a:pPr>
            <a:r>
              <a:rPr lang="en-US" altLang="en-US" sz="2000" dirty="0">
                <a:solidFill>
                  <a:srgbClr val="FF0000"/>
                </a:solidFill>
              </a:rPr>
              <a:t>…</a:t>
            </a:r>
            <a:r>
              <a:rPr lang="en-US" altLang="en-US" sz="2400" dirty="0">
                <a:solidFill>
                  <a:srgbClr val="FF0000"/>
                </a:solidFill>
              </a:rPr>
              <a:t>we </a:t>
            </a:r>
            <a:r>
              <a:rPr lang="en-US" altLang="en-US" sz="2400" dirty="0" smtClean="0">
                <a:solidFill>
                  <a:srgbClr val="FF0000"/>
                </a:solidFill>
              </a:rPr>
              <a:t>are the first generation to feel the impacts of climate change, and the last generation that can do something about it!   </a:t>
            </a:r>
            <a:r>
              <a:rPr lang="en-US" altLang="en-US" sz="2000" dirty="0" smtClean="0">
                <a:solidFill>
                  <a:srgbClr val="FF0000"/>
                </a:solidFill>
              </a:rPr>
              <a:t>President Obama</a:t>
            </a:r>
            <a:endParaRPr lang="en-US" altLang="en-US" sz="2000" dirty="0">
              <a:solidFill>
                <a:srgbClr val="FF0000"/>
              </a:solidFill>
            </a:endParaRPr>
          </a:p>
        </p:txBody>
      </p:sp>
      <p:sp>
        <p:nvSpPr>
          <p:cNvPr id="13316" name="TextBox 1"/>
          <p:cNvSpPr txBox="1">
            <a:spLocks noChangeArrowheads="1"/>
          </p:cNvSpPr>
          <p:nvPr/>
        </p:nvSpPr>
        <p:spPr bwMode="auto">
          <a:xfrm>
            <a:off x="554205" y="228601"/>
            <a:ext cx="11398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t>Global Warming: Not Just an Increase in Warmer Weather</a:t>
            </a:r>
          </a:p>
        </p:txBody>
      </p:sp>
      <p:sp>
        <p:nvSpPr>
          <p:cNvPr id="13317" name="TextBox 2"/>
          <p:cNvSpPr txBox="1">
            <a:spLocks noChangeArrowheads="1"/>
          </p:cNvSpPr>
          <p:nvPr/>
        </p:nvSpPr>
        <p:spPr bwMode="auto">
          <a:xfrm>
            <a:off x="147484" y="990599"/>
            <a:ext cx="3662516"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a:t>
            </a:r>
            <a:r>
              <a:rPr lang="en-US" altLang="en-US" sz="1800" dirty="0"/>
              <a:t>  </a:t>
            </a:r>
            <a:r>
              <a:rPr lang="en-US" altLang="en-US" sz="2400" dirty="0" smtClean="0"/>
              <a:t>Altered </a:t>
            </a:r>
            <a:r>
              <a:rPr lang="en-US" altLang="en-US" sz="2400" dirty="0"/>
              <a:t>rainfall patterns </a:t>
            </a:r>
          </a:p>
          <a:p>
            <a:pPr>
              <a:spcBef>
                <a:spcPct val="0"/>
              </a:spcBef>
              <a:buFontTx/>
              <a:buNone/>
            </a:pPr>
            <a:r>
              <a:rPr lang="en-US" altLang="en-US" sz="1600" dirty="0"/>
              <a:t>●   </a:t>
            </a:r>
            <a:r>
              <a:rPr lang="en-US" altLang="en-US" sz="2400" dirty="0"/>
              <a:t>Marked ↑s in extreme weather events - in intensity &amp; frequency—</a:t>
            </a:r>
          </a:p>
          <a:p>
            <a:pPr>
              <a:spcBef>
                <a:spcPct val="0"/>
              </a:spcBef>
              <a:buFontTx/>
              <a:buNone/>
            </a:pPr>
            <a:r>
              <a:rPr lang="en-US" altLang="en-US" sz="2400" dirty="0"/>
              <a:t>(Heat, Drought, Fires, Violent Storms)</a:t>
            </a:r>
          </a:p>
          <a:p>
            <a:pPr>
              <a:spcBef>
                <a:spcPct val="0"/>
              </a:spcBef>
              <a:buFontTx/>
              <a:buNone/>
            </a:pPr>
            <a:r>
              <a:rPr lang="en-US" altLang="en-US" sz="1400" dirty="0"/>
              <a:t>●</a:t>
            </a:r>
            <a:r>
              <a:rPr lang="en-US" altLang="en-US" sz="2400" dirty="0"/>
              <a:t> Sea Level Rise &amp; ↑ Acidity, Salinity</a:t>
            </a:r>
          </a:p>
          <a:p>
            <a:pPr>
              <a:spcBef>
                <a:spcPct val="0"/>
              </a:spcBef>
              <a:buFontTx/>
              <a:buNone/>
            </a:pPr>
            <a:endParaRPr lang="en-US" altLang="en-US" sz="1800" dirty="0"/>
          </a:p>
          <a:p>
            <a:pPr>
              <a:spcBef>
                <a:spcPct val="0"/>
              </a:spcBef>
              <a:buFontTx/>
              <a:buNone/>
            </a:pPr>
            <a:endParaRPr lang="en-US" altLang="en-US" sz="1800" dirty="0"/>
          </a:p>
        </p:txBody>
      </p:sp>
      <p:sp>
        <p:nvSpPr>
          <p:cNvPr id="4" name="TextBox 3"/>
          <p:cNvSpPr txBox="1"/>
          <p:nvPr/>
        </p:nvSpPr>
        <p:spPr>
          <a:xfrm>
            <a:off x="8305800" y="1066801"/>
            <a:ext cx="3886200" cy="3016210"/>
          </a:xfrm>
          <a:prstGeom prst="rect">
            <a:avLst/>
          </a:prstGeom>
          <a:noFill/>
        </p:spPr>
        <p:txBody>
          <a:bodyPr wrap="square">
            <a:spAutoFit/>
          </a:bodyPr>
          <a:lstStyle/>
          <a:p>
            <a:pPr marL="285750" indent="-285750">
              <a:buFont typeface="Arial" panose="020B0604020202020204" pitchFamily="34" charset="0"/>
              <a:buChar char="•"/>
              <a:defRPr/>
            </a:pPr>
            <a:r>
              <a:rPr lang="en-US" sz="2800" dirty="0"/>
              <a:t>Degraded </a:t>
            </a:r>
            <a:r>
              <a:rPr lang="en-US" sz="2800" dirty="0" smtClean="0"/>
              <a:t>ecosystems:</a:t>
            </a:r>
          </a:p>
          <a:p>
            <a:pPr marL="742950" lvl="1" indent="-285750">
              <a:buFont typeface="Arial" panose="020B0604020202020204" pitchFamily="34" charset="0"/>
              <a:buChar char="•"/>
              <a:defRPr/>
            </a:pPr>
            <a:r>
              <a:rPr lang="en-US" sz="2400" dirty="0" smtClean="0"/>
              <a:t>loss </a:t>
            </a:r>
            <a:r>
              <a:rPr lang="en-US" sz="2400" dirty="0"/>
              <a:t>of many </a:t>
            </a:r>
            <a:r>
              <a:rPr lang="en-US" sz="2400" dirty="0" smtClean="0"/>
              <a:t>species plant &amp; animal</a:t>
            </a:r>
          </a:p>
          <a:p>
            <a:pPr marL="742950" lvl="1" indent="-285750">
              <a:buFont typeface="Arial" panose="020B0604020202020204" pitchFamily="34" charset="0"/>
              <a:buChar char="•"/>
              <a:defRPr/>
            </a:pPr>
            <a:r>
              <a:rPr lang="en-US" sz="2400" dirty="0" smtClean="0"/>
              <a:t>migration </a:t>
            </a:r>
            <a:r>
              <a:rPr lang="en-US" sz="2400" dirty="0"/>
              <a:t>of others in </a:t>
            </a:r>
            <a:r>
              <a:rPr lang="en-US" sz="2400" dirty="0" smtClean="0"/>
              <a:t>altitude </a:t>
            </a:r>
            <a:r>
              <a:rPr lang="en-US" sz="2400" dirty="0"/>
              <a:t>&amp; latitude </a:t>
            </a:r>
            <a:endParaRPr lang="en-US" sz="2400" dirty="0" smtClean="0"/>
          </a:p>
          <a:p>
            <a:pPr marL="742950" lvl="1" indent="-285750">
              <a:buFont typeface="Arial" panose="020B0604020202020204" pitchFamily="34" charset="0"/>
              <a:buChar char="•"/>
              <a:defRPr/>
            </a:pPr>
            <a:r>
              <a:rPr lang="en-US" sz="2400" dirty="0" smtClean="0"/>
              <a:t>↑</a:t>
            </a:r>
            <a:r>
              <a:rPr lang="en-US" sz="2400" dirty="0"/>
              <a:t>d plant/insect pests &amp; disease vectors </a:t>
            </a:r>
          </a:p>
          <a:p>
            <a:pPr>
              <a:defRPr/>
            </a:pPr>
            <a:endParaRPr lang="en-US" dirty="0"/>
          </a:p>
        </p:txBody>
      </p:sp>
    </p:spTree>
    <p:extLst>
      <p:ext uri="{BB962C8B-B14F-4D97-AF65-F5344CB8AC3E}">
        <p14:creationId xmlns:p14="http://schemas.microsoft.com/office/powerpoint/2010/main" val="4239020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3210</Words>
  <Application>Microsoft Office PowerPoint</Application>
  <PresentationFormat>Widescreen</PresentationFormat>
  <Paragraphs>258</Paragraphs>
  <Slides>35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Discussion Goals—an outline of sorts</vt:lpstr>
      <vt:lpstr>Current: Energy and Fossil Fuels</vt:lpstr>
      <vt:lpstr>PowerPoint Presentation</vt:lpstr>
      <vt:lpstr>Earth has been warming approximately 0.2 ° C (0.36° Fahrenheit)/ decade for the past 60 years. NASA</vt:lpstr>
      <vt:lpstr>2015 Hottest Year on Record January 2016 Hottest January on Record</vt:lpstr>
      <vt:lpstr>Terms…   Global Warming -or- Global Climate Change?</vt:lpstr>
      <vt:lpstr>Examples: ….. From Degrees to Deaths</vt:lpstr>
      <vt:lpstr>PowerPoint Presentation</vt:lpstr>
      <vt:lpstr>PowerPoint Presentation</vt:lpstr>
      <vt:lpstr>Impacts Before, During, After Extreme Weather</vt:lpstr>
      <vt:lpstr>Externalized Fossil Fuel Energy  $ Costs $ Costs of inaction: high &amp; rising! </vt:lpstr>
      <vt:lpstr>PowerPoint Presentation</vt:lpstr>
      <vt:lpstr>PowerPoint Presentation</vt:lpstr>
      <vt:lpstr>Summary Extreme Weather Events &amp; Disasters</vt:lpstr>
      <vt:lpstr>Most Vulnerable to Effects of Changing Climate</vt:lpstr>
      <vt:lpstr>PowerPoint Presentation</vt:lpstr>
      <vt:lpstr>PowerPoint Presentation</vt:lpstr>
      <vt:lpstr>PowerPoint Presentation</vt:lpstr>
      <vt:lpstr>People, animals and Plants at Risk</vt:lpstr>
      <vt:lpstr>PowerPoint Presentation</vt:lpstr>
      <vt:lpstr>Green House Gas Equivalents (CO2e)</vt:lpstr>
      <vt:lpstr>Fracking Concerns What We Don’t Know But Highly Suspect</vt:lpstr>
      <vt:lpstr>Iowa’s Good News Experience to date:   Wind = 28.5% Electricity Generated w/ NO Pollutants</vt:lpstr>
      <vt:lpstr>Iowa’s Potential:  We’ve only just begun!</vt:lpstr>
      <vt:lpstr>And then there’s Iowa’s Solar Potential</vt:lpstr>
      <vt:lpstr>More Good News</vt:lpstr>
      <vt:lpstr>Remember: Health Benefits of Energy Efficiency</vt:lpstr>
      <vt:lpstr>PowerPoint Presentation</vt:lpstr>
      <vt:lpstr>PowerPoint Presentation</vt:lpstr>
      <vt:lpstr>Promote Real Homeland Security: Disaster Mitigation / Adaptation Planning</vt:lpstr>
      <vt:lpstr>PowerPoint Presentation</vt:lpstr>
      <vt:lpstr>PowerPoint Presentation</vt:lpstr>
      <vt:lpstr>PowerPoint Presentation</vt:lpstr>
      <vt:lpstr>Some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McCue</dc:creator>
  <cp:lastModifiedBy>Maureen McCue</cp:lastModifiedBy>
  <cp:revision>83</cp:revision>
  <dcterms:created xsi:type="dcterms:W3CDTF">2016-02-28T01:20:48Z</dcterms:created>
  <dcterms:modified xsi:type="dcterms:W3CDTF">2016-03-08T04:31:01Z</dcterms:modified>
</cp:coreProperties>
</file>