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0" r:id="rId4"/>
    <p:sldId id="280" r:id="rId5"/>
    <p:sldId id="301" r:id="rId6"/>
    <p:sldId id="302" r:id="rId7"/>
    <p:sldId id="277" r:id="rId8"/>
    <p:sldId id="304" r:id="rId9"/>
    <p:sldId id="303" r:id="rId10"/>
    <p:sldId id="265" r:id="rId11"/>
    <p:sldId id="305" r:id="rId12"/>
    <p:sldId id="306" r:id="rId13"/>
    <p:sldId id="266" r:id="rId14"/>
    <p:sldId id="307" r:id="rId15"/>
    <p:sldId id="30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9976E2-8959-4A24-BCDD-BCFC0C710ABB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091BC0-0DEA-42EE-97FD-438C94F0C9A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nancial_cost_of_the_Iraq_War" TargetMode="External"/><Relationship Id="rId2" Type="http://schemas.openxmlformats.org/officeDocument/2006/relationships/hyperlink" Target="http://www.washingtonpost.com/wp-dyn/content/article/2007/09/16/AR200709160128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klm19UxCo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24" y="533400"/>
            <a:ext cx="8661051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Electric Cars: Save the Planet and </a:t>
            </a:r>
            <a:r>
              <a:rPr lang="en-US" sz="3200" dirty="0" smtClean="0"/>
              <a:t>Your Budget </a:t>
            </a:r>
            <a:r>
              <a:rPr lang="en-US" sz="3200" dirty="0"/>
              <a:t>Too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724400"/>
            <a:ext cx="2986995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Marc Franke</a:t>
            </a:r>
          </a:p>
          <a:p>
            <a:pPr algn="l"/>
            <a:r>
              <a:rPr lang="en-US" dirty="0" smtClean="0"/>
              <a:t>    Nissan LEAF owner</a:t>
            </a:r>
          </a:p>
          <a:p>
            <a:pPr algn="l"/>
            <a:r>
              <a:rPr lang="en-US" dirty="0" smtClean="0"/>
              <a:t>Pat Higby</a:t>
            </a:r>
          </a:p>
          <a:p>
            <a:pPr algn="l"/>
            <a:r>
              <a:rPr lang="en-US" dirty="0" smtClean="0"/>
              <a:t>    Chevy Volt owner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601" y="1981200"/>
            <a:ext cx="8692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/>
              <a:t>Using </a:t>
            </a:r>
            <a:r>
              <a:rPr lang="en-US" dirty="0"/>
              <a:t>green electricity (Iowa wind and </a:t>
            </a:r>
            <a:r>
              <a:rPr lang="en-US" dirty="0" smtClean="0"/>
              <a:t>solar) pollutes </a:t>
            </a:r>
            <a:r>
              <a:rPr lang="en-US" dirty="0"/>
              <a:t>our planet much less than gasoline </a:t>
            </a:r>
            <a:r>
              <a:rPr lang="en-US" dirty="0" smtClean="0"/>
              <a:t>and reduces </a:t>
            </a:r>
            <a:r>
              <a:rPr lang="en-US" dirty="0"/>
              <a:t>global warming. </a:t>
            </a:r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A </a:t>
            </a:r>
            <a:r>
              <a:rPr lang="en-US" dirty="0"/>
              <a:t>used Electric </a:t>
            </a:r>
            <a:r>
              <a:rPr lang="en-US" dirty="0" smtClean="0"/>
              <a:t>Vehicle (EV</a:t>
            </a:r>
            <a:r>
              <a:rPr lang="en-US" dirty="0"/>
              <a:t>) is inexpensive to buy ($12-16,000), </a:t>
            </a:r>
            <a:endParaRPr lang="en-US" dirty="0" smtClean="0"/>
          </a:p>
          <a:p>
            <a:pPr fontAlgn="base"/>
            <a:r>
              <a:rPr lang="en-US" dirty="0"/>
              <a:t>o</a:t>
            </a:r>
            <a:r>
              <a:rPr lang="en-US" dirty="0" smtClean="0"/>
              <a:t>perate (“</a:t>
            </a:r>
            <a:r>
              <a:rPr lang="en-US" dirty="0"/>
              <a:t>gas” @ $</a:t>
            </a:r>
            <a:r>
              <a:rPr lang="en-US" dirty="0" smtClean="0"/>
              <a:t>1/gal) and </a:t>
            </a:r>
            <a:r>
              <a:rPr lang="en-US" dirty="0"/>
              <a:t>maintain! 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Pure electric cars </a:t>
            </a:r>
            <a:r>
              <a:rPr lang="en-US" dirty="0"/>
              <a:t>have no muffler, oil, air filters or </a:t>
            </a:r>
            <a:r>
              <a:rPr lang="en-US" dirty="0" smtClean="0"/>
              <a:t>emissions controls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Extended </a:t>
            </a:r>
            <a:r>
              <a:rPr lang="en-US" dirty="0"/>
              <a:t>range electric cars like </a:t>
            </a:r>
            <a:r>
              <a:rPr lang="en-US" dirty="0" smtClean="0"/>
              <a:t>the Chevy </a:t>
            </a:r>
            <a:r>
              <a:rPr lang="en-US" dirty="0"/>
              <a:t>Volt have far less maintenance than a</a:t>
            </a:r>
          </a:p>
          <a:p>
            <a:pPr fontAlgn="base"/>
            <a:r>
              <a:rPr lang="en-US" dirty="0"/>
              <a:t>comparable gas powered car. 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Come </a:t>
            </a:r>
            <a:r>
              <a:rPr lang="en-US" dirty="0"/>
              <a:t>ready to </a:t>
            </a:r>
            <a:r>
              <a:rPr lang="en-US" dirty="0" smtClean="0"/>
              <a:t>ask any </a:t>
            </a:r>
            <a:r>
              <a:rPr lang="en-US" dirty="0"/>
              <a:t>question </a:t>
            </a:r>
            <a:endParaRPr lang="en-US" dirty="0" smtClean="0"/>
          </a:p>
          <a:p>
            <a:pPr fontAlgn="base"/>
            <a:r>
              <a:rPr lang="en-US" dirty="0" smtClean="0"/>
              <a:t>about </a:t>
            </a:r>
            <a:r>
              <a:rPr lang="en-US" dirty="0"/>
              <a:t>Electric Vehicles.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Charging: Iowa City</a:t>
            </a:r>
            <a:br>
              <a:rPr lang="en-US" dirty="0" smtClean="0"/>
            </a:br>
            <a:r>
              <a:rPr lang="en-US" sz="3100" dirty="0" smtClean="0"/>
              <a:t>6 locations with 24 </a:t>
            </a:r>
            <a:r>
              <a:rPr lang="en-US" sz="3100" dirty="0" smtClean="0"/>
              <a:t>Level 2 </a:t>
            </a:r>
            <a:r>
              <a:rPr lang="en-US" sz="3100" dirty="0" smtClean="0"/>
              <a:t>stations total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2209800"/>
            <a:ext cx="1952625" cy="752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24112"/>
            <a:ext cx="1743075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33249"/>
            <a:ext cx="230505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124200"/>
            <a:ext cx="431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Coralville:</a:t>
            </a:r>
          </a:p>
          <a:p>
            <a:r>
              <a:rPr lang="en-US" dirty="0" smtClean="0"/>
              <a:t>UIHC parking deck (8!)</a:t>
            </a:r>
          </a:p>
          <a:p>
            <a:r>
              <a:rPr lang="en-US" dirty="0" smtClean="0"/>
              <a:t>Inter-Modal transportation center (2 + 4!)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3615796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 Iowa City:</a:t>
            </a:r>
            <a:br>
              <a:rPr lang="en-US" b="1" dirty="0" smtClean="0"/>
            </a:br>
            <a:r>
              <a:rPr lang="en-US" dirty="0" smtClean="0"/>
              <a:t>ACT (3)</a:t>
            </a:r>
          </a:p>
          <a:p>
            <a:r>
              <a:rPr lang="en-US" dirty="0" err="1" smtClean="0"/>
              <a:t>HyVee</a:t>
            </a:r>
            <a:r>
              <a:rPr lang="en-US" dirty="0" smtClean="0"/>
              <a:t> N. Dodge (2+2)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4880784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South Iowa City:</a:t>
            </a:r>
            <a:br>
              <a:rPr lang="en-US" b="1" dirty="0" smtClean="0"/>
            </a:br>
            <a:r>
              <a:rPr lang="en-US" dirty="0" smtClean="0"/>
              <a:t>Van Meter</a:t>
            </a:r>
          </a:p>
          <a:p>
            <a:r>
              <a:rPr lang="en-US" dirty="0" smtClean="0"/>
              <a:t>Nissan dealer</a:t>
            </a:r>
          </a:p>
          <a:p>
            <a:r>
              <a:rPr lang="en-US" dirty="0" smtClean="0"/>
              <a:t>Chevy dealer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4889317"/>
            <a:ext cx="273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North Liberty:</a:t>
            </a:r>
            <a:br>
              <a:rPr lang="en-US" b="1" dirty="0" smtClean="0"/>
            </a:br>
            <a:r>
              <a:rPr lang="en-US" dirty="0" smtClean="0"/>
              <a:t>- Coming 2016 -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HyVee</a:t>
            </a:r>
            <a:r>
              <a:rPr lang="en-US" dirty="0" smtClean="0"/>
              <a:t> (4?)</a:t>
            </a:r>
          </a:p>
          <a:p>
            <a:r>
              <a:rPr lang="en-US" dirty="0" smtClean="0"/>
              <a:t>North of </a:t>
            </a:r>
            <a:r>
              <a:rPr lang="en-US" dirty="0" err="1" smtClean="0"/>
              <a:t>Coralridge</a:t>
            </a:r>
            <a:r>
              <a:rPr lang="en-US" dirty="0" smtClean="0"/>
              <a:t> Mall</a:t>
            </a:r>
          </a:p>
        </p:txBody>
      </p:sp>
    </p:spTree>
    <p:extLst>
      <p:ext uri="{BB962C8B-B14F-4D97-AF65-F5344CB8AC3E}">
        <p14:creationId xmlns:p14="http://schemas.microsoft.com/office/powerpoint/2010/main" val="10921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LEAF ~ 100 within 200 mi.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Autotrader.com, 3/20/16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2011, 35k mi.,   $8,400, Chicago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2012, 45k mi.,   $9,000, Chicago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2013, 17k mi.,   $9,400, Chicago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2014, 25k mi., $16,000, Peoria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do I get a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“local range”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LEAF home?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Towed or hauled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229969"/>
            <a:ext cx="4292386" cy="23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Volt ~ 302 within 200 mi.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Autotrader.com, 3/20/16</a:t>
            </a:r>
          </a:p>
          <a:p>
            <a:pPr lvl="1"/>
            <a:r>
              <a:rPr lang="en-US" dirty="0" smtClean="0"/>
              <a:t>2012, 52k mi. $13,000, Cedar Falls</a:t>
            </a:r>
          </a:p>
          <a:p>
            <a:pPr lvl="1"/>
            <a:r>
              <a:rPr lang="en-US" dirty="0" smtClean="0"/>
              <a:t>2013, 57k mi., $12,000, Chicago</a:t>
            </a:r>
          </a:p>
          <a:p>
            <a:pPr lvl="1"/>
            <a:r>
              <a:rPr lang="en-US" dirty="0" smtClean="0"/>
              <a:t>2014, 102k mi., $12,000, Chicago</a:t>
            </a:r>
          </a:p>
          <a:p>
            <a:pPr lvl="1"/>
            <a:r>
              <a:rPr lang="en-US" dirty="0" smtClean="0"/>
              <a:t>2013, 35k mi., $15,000, Naperville (Chicago)</a:t>
            </a:r>
          </a:p>
          <a:p>
            <a:r>
              <a:rPr lang="en-US" dirty="0" smtClean="0"/>
              <a:t>How do I get a used Volt home?</a:t>
            </a:r>
          </a:p>
          <a:p>
            <a:pPr lvl="1"/>
            <a:r>
              <a:rPr lang="en-US" dirty="0" smtClean="0"/>
              <a:t>You just drive it! It has the extended range generator.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0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EVs you can buy in 2016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26199"/>
            <a:ext cx="4953000" cy="330071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2260"/>
            <a:ext cx="4648200" cy="2906674"/>
          </a:xfrm>
        </p:spPr>
      </p:pic>
      <p:sp>
        <p:nvSpPr>
          <p:cNvPr id="6" name="TextBox 5"/>
          <p:cNvSpPr txBox="1"/>
          <p:nvPr/>
        </p:nvSpPr>
        <p:spPr>
          <a:xfrm>
            <a:off x="4953000" y="2063423"/>
            <a:ext cx="3505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Nissan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LEAF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All electric, 107 mile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$35,050 (SV trim)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3971" y="4808688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Chevy Volt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 mile EV range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43 mpg gas backup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“Extended range”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$34,455 (LT trim)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434114" y="2133600"/>
            <a:ext cx="533400" cy="3314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3900714" y="4923970"/>
            <a:ext cx="533400" cy="3314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70400" y="3761074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$7,500 Federal tax rebate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it like to drive an EV?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 Higby – Chevy Volt</a:t>
            </a:r>
          </a:p>
          <a:p>
            <a:r>
              <a:rPr lang="en-US" dirty="0" smtClean="0"/>
              <a:t>Marc Franke – Nissan LEAF</a:t>
            </a:r>
          </a:p>
          <a:p>
            <a:r>
              <a:rPr lang="en-US" dirty="0" smtClean="0"/>
              <a:t>Experience?</a:t>
            </a:r>
          </a:p>
          <a:p>
            <a:pPr lvl="1"/>
            <a:r>
              <a:rPr lang="en-US" dirty="0" smtClean="0"/>
              <a:t>Comfort?</a:t>
            </a:r>
          </a:p>
          <a:p>
            <a:pPr lvl="1"/>
            <a:r>
              <a:rPr lang="en-US" dirty="0" smtClean="0"/>
              <a:t>Range?</a:t>
            </a:r>
          </a:p>
          <a:p>
            <a:pPr lvl="1"/>
            <a:r>
              <a:rPr lang="en-US" dirty="0" smtClean="0"/>
              <a:t>Winter driving? Winter range on electricity?</a:t>
            </a:r>
          </a:p>
          <a:p>
            <a:pPr lvl="1"/>
            <a:r>
              <a:rPr lang="en-US" dirty="0" smtClean="0"/>
              <a:t>How’s the heater?</a:t>
            </a:r>
          </a:p>
          <a:p>
            <a:pPr lvl="1"/>
            <a:r>
              <a:rPr lang="en-US" dirty="0" smtClean="0"/>
              <a:t>Do you like it? Would you buy another?</a:t>
            </a:r>
          </a:p>
          <a:p>
            <a:r>
              <a:rPr lang="en-US" dirty="0" smtClean="0"/>
              <a:t>What’s it like to make your own solar “fuel”?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9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… </a:t>
            </a:r>
            <a:r>
              <a:rPr lang="en-US" dirty="0" err="1" smtClean="0"/>
              <a:t>er</a:t>
            </a:r>
            <a:r>
              <a:rPr lang="en-US" dirty="0" smtClean="0"/>
              <a:t>, the beginning?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17" y="1981200"/>
            <a:ext cx="6535783" cy="4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6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Save the planet </a:t>
            </a:r>
            <a:r>
              <a:rPr lang="en-US" i="1" dirty="0" smtClean="0"/>
              <a:t>and</a:t>
            </a:r>
            <a:r>
              <a:rPr lang="en-US" dirty="0" smtClean="0"/>
              <a:t> your budget!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073100"/>
              </p:ext>
            </p:extLst>
          </p:nvPr>
        </p:nvGraphicFramePr>
        <p:xfrm>
          <a:off x="533400" y="2057400"/>
          <a:ext cx="8229600" cy="4259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33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</a:tr>
              <a:tr h="473329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NO</a:t>
                      </a:r>
                      <a:r>
                        <a:rPr lang="en-US" dirty="0" smtClean="0"/>
                        <a:t> emissions or pollution with solar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~ &lt; $10k – 16k, low miles &amp; wear</a:t>
                      </a:r>
                      <a:endParaRPr lang="en-US" dirty="0"/>
                    </a:p>
                  </a:txBody>
                  <a:tcPr/>
                </a:tc>
              </a:tr>
              <a:tr h="473329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Low</a:t>
                      </a:r>
                      <a:r>
                        <a:rPr lang="en-US" dirty="0" smtClean="0"/>
                        <a:t> emissions w/Iowa wind (&gt; 30% 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Solar locked in price, eventually “free”</a:t>
                      </a:r>
                      <a:endParaRPr lang="en-US" dirty="0"/>
                    </a:p>
                  </a:txBody>
                  <a:tcPr/>
                </a:tc>
              </a:tr>
              <a:tr h="473329">
                <a:tc>
                  <a:txBody>
                    <a:bodyPr/>
                    <a:lstStyle/>
                    <a:p>
                      <a:r>
                        <a:rPr lang="en-US" dirty="0" smtClean="0"/>
                        <a:t>No pipeline/tanker</a:t>
                      </a:r>
                      <a:r>
                        <a:rPr lang="en-US" baseline="0" dirty="0" smtClean="0"/>
                        <a:t> spills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 $ volatile, electricity</a:t>
                      </a:r>
                      <a:r>
                        <a:rPr lang="en-US" baseline="0" dirty="0" smtClean="0"/>
                        <a:t> regulated</a:t>
                      </a:r>
                      <a:endParaRPr lang="en-US" dirty="0"/>
                    </a:p>
                  </a:txBody>
                  <a:tcPr/>
                </a:tc>
              </a:tr>
              <a:tr h="473329">
                <a:tc>
                  <a:txBody>
                    <a:bodyPr/>
                    <a:lstStyle/>
                    <a:p>
                      <a:r>
                        <a:rPr lang="en-US" dirty="0" smtClean="0"/>
                        <a:t>No Gulf coast drilling disasters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 electricity ~ $1/gal</a:t>
                      </a:r>
                      <a:endParaRPr lang="en-US" dirty="0"/>
                    </a:p>
                  </a:txBody>
                  <a:tcPr/>
                </a:tc>
              </a:tr>
              <a:tr h="473329">
                <a:tc>
                  <a:txBody>
                    <a:bodyPr/>
                    <a:lstStyle/>
                    <a:p>
                      <a:r>
                        <a:rPr lang="en-US" dirty="0" smtClean="0"/>
                        <a:t>No refinery explosions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Saves 2.5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¢</a:t>
                      </a:r>
                      <a:r>
                        <a:rPr lang="en-US" dirty="0" smtClean="0"/>
                        <a:t>/mile</a:t>
                      </a:r>
                      <a:r>
                        <a:rPr lang="en-US" baseline="0" dirty="0" smtClean="0"/>
                        <a:t> @ 38 mpg &amp; $2 gas</a:t>
                      </a:r>
                      <a:endParaRPr lang="en-US" dirty="0"/>
                    </a:p>
                  </a:txBody>
                  <a:tcPr/>
                </a:tc>
              </a:tr>
              <a:tr h="473329">
                <a:tc>
                  <a:txBody>
                    <a:bodyPr/>
                    <a:lstStyle/>
                    <a:p>
                      <a:r>
                        <a:rPr lang="en-US" dirty="0" smtClean="0"/>
                        <a:t>No Canada</a:t>
                      </a:r>
                      <a:r>
                        <a:rPr lang="en-US" baseline="0" dirty="0" smtClean="0"/>
                        <a:t> forest for Tar Sands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Almost NO maintenance; rotate tires!</a:t>
                      </a:r>
                      <a:endParaRPr lang="en-US" dirty="0"/>
                    </a:p>
                  </a:txBody>
                  <a:tcPr/>
                </a:tc>
              </a:tr>
              <a:tr h="473329">
                <a:tc>
                  <a:txBody>
                    <a:bodyPr/>
                    <a:lstStyle/>
                    <a:p>
                      <a:r>
                        <a:rPr lang="en-US" dirty="0" smtClean="0"/>
                        <a:t>No military to keep foreign oil</a:t>
                      </a:r>
                      <a:r>
                        <a:rPr lang="en-US" baseline="0" dirty="0" smtClean="0"/>
                        <a:t> flowing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LEAF</a:t>
                      </a:r>
                      <a:r>
                        <a:rPr lang="en-US" baseline="0" dirty="0" smtClean="0"/>
                        <a:t> battery: 100,000 mi./8 </a:t>
                      </a:r>
                      <a:r>
                        <a:rPr lang="en-US" baseline="0" dirty="0" err="1" smtClean="0"/>
                        <a:t>yr</a:t>
                      </a:r>
                      <a:r>
                        <a:rPr lang="en-US" baseline="0" dirty="0" smtClean="0"/>
                        <a:t> warranty</a:t>
                      </a:r>
                      <a:endParaRPr lang="en-US" dirty="0"/>
                    </a:p>
                  </a:txBody>
                  <a:tcPr/>
                </a:tc>
              </a:tr>
              <a:tr h="473329">
                <a:tc>
                  <a:txBody>
                    <a:bodyPr/>
                    <a:lstStyle/>
                    <a:p>
                      <a:r>
                        <a:rPr lang="en-US" dirty="0" smtClean="0"/>
                        <a:t>Less landfilled oil filters, mufflers,</a:t>
                      </a:r>
                      <a:r>
                        <a:rPr lang="en-US" baseline="0" dirty="0" smtClean="0"/>
                        <a:t>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Battery replacement</a:t>
                      </a:r>
                      <a:r>
                        <a:rPr lang="en-US" baseline="0" dirty="0" smtClean="0"/>
                        <a:t> ~ $5500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5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the planet </a:t>
            </a:r>
            <a:r>
              <a:rPr lang="en-US" sz="3600" dirty="0" smtClean="0"/>
              <a:t>… no oil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5486796" cy="4389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86" y="2971800"/>
            <a:ext cx="28575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3429" y="4997440"/>
            <a:ext cx="26633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 + PV</a:t>
            </a:r>
            <a:endParaRPr lang="en-US" sz="1050" dirty="0" smtClean="0"/>
          </a:p>
          <a:p>
            <a:pPr algn="ctr"/>
            <a:endParaRPr lang="en-US" sz="900" dirty="0" smtClean="0"/>
          </a:p>
          <a:p>
            <a:pPr algn="ctr"/>
            <a:r>
              <a:rPr lang="en-US" sz="2000" dirty="0" smtClean="0"/>
              <a:t>Solar “refinery”</a:t>
            </a:r>
          </a:p>
          <a:p>
            <a:pPr algn="ctr"/>
            <a:r>
              <a:rPr lang="en-US" sz="2000" dirty="0" smtClean="0"/>
              <a:t>cost </a:t>
            </a:r>
            <a:r>
              <a:rPr lang="en-US" sz="2800" dirty="0" smtClean="0"/>
              <a:t>$4,200</a:t>
            </a:r>
          </a:p>
          <a:p>
            <a:pPr algn="ctr"/>
            <a:r>
              <a:rPr lang="en-US" sz="2000" dirty="0" smtClean="0"/>
              <a:t>for 25 </a:t>
            </a:r>
            <a:r>
              <a:rPr lang="en-US" sz="2000" dirty="0" err="1" smtClean="0"/>
              <a:t>yrs</a:t>
            </a:r>
            <a:r>
              <a:rPr lang="en-US" sz="2000" dirty="0" smtClean="0"/>
              <a:t> of fuel</a:t>
            </a:r>
            <a:endParaRPr lang="en-US" sz="2000" dirty="0"/>
          </a:p>
        </p:txBody>
      </p:sp>
      <p:sp>
        <p:nvSpPr>
          <p:cNvPr id="8" name="Left Arrow 7"/>
          <p:cNvSpPr/>
          <p:nvPr/>
        </p:nvSpPr>
        <p:spPr>
          <a:xfrm>
            <a:off x="6023428" y="2002883"/>
            <a:ext cx="2839357" cy="848277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2139625"/>
            <a:ext cx="254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Oil – 60m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6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EVs just shift the emissions?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421583" cy="4389437"/>
          </a:xfrm>
        </p:spPr>
      </p:pic>
      <p:sp>
        <p:nvSpPr>
          <p:cNvPr id="5" name="TextBox 4"/>
          <p:cNvSpPr txBox="1"/>
          <p:nvPr/>
        </p:nvSpPr>
        <p:spPr>
          <a:xfrm>
            <a:off x="4419600" y="5943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Iowa numbers based on 2009 data</a:t>
            </a:r>
          </a:p>
          <a:p>
            <a:r>
              <a:rPr lang="en-US" dirty="0" smtClean="0"/>
              <a:t>Wind was 14% … 30%  now, headed to 40%!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 rot="3877260">
            <a:off x="3926176" y="2482094"/>
            <a:ext cx="1569354" cy="728240"/>
          </a:xfrm>
          <a:prstGeom prst="curvedDownArrow">
            <a:avLst>
              <a:gd name="adj1" fmla="val 25000"/>
              <a:gd name="adj2" fmla="val 50000"/>
              <a:gd name="adj3" fmla="val 1972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3048000" cy="36933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Iowa 2014 number is 55 mpg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3856" y="1922884"/>
            <a:ext cx="14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</a:t>
            </a:r>
            <a:r>
              <a:rPr lang="en-US" dirty="0" smtClean="0"/>
              <a:t>nion of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oncerned</a:t>
            </a:r>
          </a:p>
          <a:p>
            <a:r>
              <a:rPr lang="en-US" b="1" dirty="0" smtClean="0"/>
              <a:t>S</a:t>
            </a:r>
            <a:r>
              <a:rPr lang="en-US" dirty="0" smtClean="0"/>
              <a:t>cientists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06513" y="4209871"/>
            <a:ext cx="140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</a:t>
            </a:r>
          </a:p>
          <a:p>
            <a:r>
              <a:rPr lang="en-US" dirty="0"/>
              <a:t>f</a:t>
            </a:r>
            <a:r>
              <a:rPr lang="en-US" dirty="0" smtClean="0"/>
              <a:t>uel is</a:t>
            </a:r>
          </a:p>
          <a:p>
            <a:r>
              <a:rPr lang="en-US" dirty="0" smtClean="0"/>
              <a:t>zero</a:t>
            </a:r>
          </a:p>
          <a:p>
            <a:r>
              <a:rPr lang="en-US" dirty="0"/>
              <a:t>e</a:t>
            </a:r>
            <a:r>
              <a:rPr lang="en-US" dirty="0" smtClean="0"/>
              <a:t>missions!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728443"/>
            <a:ext cx="140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</a:p>
          <a:p>
            <a:r>
              <a:rPr lang="en-US" dirty="0" smtClean="0"/>
              <a:t>from</a:t>
            </a:r>
          </a:p>
          <a:p>
            <a:r>
              <a:rPr lang="en-US" dirty="0"/>
              <a:t>g</a:t>
            </a:r>
            <a:r>
              <a:rPr lang="en-US" dirty="0" smtClean="0"/>
              <a:t>rid</a:t>
            </a:r>
          </a:p>
          <a:p>
            <a:r>
              <a:rPr lang="en-US" dirty="0" smtClean="0"/>
              <a:t>electricity</a:t>
            </a:r>
          </a:p>
        </p:txBody>
      </p:sp>
    </p:spTree>
    <p:extLst>
      <p:ext uri="{BB962C8B-B14F-4D97-AF65-F5344CB8AC3E}">
        <p14:creationId xmlns:p14="http://schemas.microsoft.com/office/powerpoint/2010/main" val="36727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the planet </a:t>
            </a:r>
            <a:r>
              <a:rPr lang="en-US" sz="3600" dirty="0" smtClean="0"/>
              <a:t>… war for oil?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Military intervention to keep foreign oil flowing?</a:t>
            </a:r>
          </a:p>
          <a:p>
            <a:r>
              <a:rPr lang="en-US" dirty="0" smtClean="0"/>
              <a:t>G.W. Bush Republican Alan Greenspan </a:t>
            </a:r>
            <a:r>
              <a:rPr lang="en-US" sz="2400" dirty="0" smtClean="0"/>
              <a:t>in 2007 memoir:</a:t>
            </a:r>
            <a:endParaRPr lang="en-US" dirty="0" smtClean="0"/>
          </a:p>
          <a:p>
            <a:pPr lvl="1"/>
            <a:r>
              <a:rPr lang="en-US" dirty="0"/>
              <a:t>"the Iraq War is largely about oil." </a:t>
            </a:r>
            <a:br>
              <a:rPr lang="en-US" dirty="0"/>
            </a:b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www.washingtonpost.com/wp-dyn/content/article/2007/09/16/AR2007091601287.html</a:t>
            </a:r>
            <a:endParaRPr lang="en-US" sz="1400" dirty="0" smtClean="0"/>
          </a:p>
          <a:p>
            <a:r>
              <a:rPr lang="en-US" dirty="0"/>
              <a:t>The CBO estimated that of the $2.4 trillion long-term price tag for the war, about $1.9 trillion of that would be spent on Iraq, or $6,300 per U.S. citizen.</a:t>
            </a:r>
            <a:br>
              <a:rPr lang="en-US" dirty="0"/>
            </a:b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en.wikipedia.org/wiki/Financial_cost_of_the_Iraq_War</a:t>
            </a:r>
            <a:endParaRPr lang="en-US" sz="1400" dirty="0" smtClean="0"/>
          </a:p>
          <a:p>
            <a:r>
              <a:rPr lang="en-US" dirty="0" smtClean="0"/>
              <a:t>Former CIA Director R. James Woolsey, Jr.</a:t>
            </a:r>
          </a:p>
          <a:p>
            <a:pPr lvl="1"/>
            <a:r>
              <a:rPr lang="en-US" dirty="0" smtClean="0"/>
              <a:t>People used to fight wars over salt … until refrigeration</a:t>
            </a:r>
          </a:p>
          <a:p>
            <a:pPr lvl="1"/>
            <a:r>
              <a:rPr lang="en-US" dirty="0" smtClean="0"/>
              <a:t>We must make oil non-strategic; no wars </a:t>
            </a:r>
            <a:r>
              <a:rPr lang="en-US" dirty="0"/>
              <a:t>for oil</a:t>
            </a:r>
            <a:br>
              <a:rPr lang="en-US" dirty="0"/>
            </a:b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www.youtube.com/watch?v=lklm19UxCog</a:t>
            </a:r>
            <a:endParaRPr lang="en-US" sz="16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8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your budget … used EVs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EVs like the Nissan LEAF and Chevy Volt </a:t>
            </a:r>
          </a:p>
          <a:p>
            <a:pPr lvl="1"/>
            <a:r>
              <a:rPr lang="en-US" dirty="0" smtClean="0"/>
              <a:t>Coming off of 3-yr. leases (started in 2011)</a:t>
            </a:r>
          </a:p>
          <a:p>
            <a:pPr lvl="1"/>
            <a:r>
              <a:rPr lang="en-US" dirty="0" smtClean="0"/>
              <a:t>Federal $7,500 rebate; already applied, lowering cost</a:t>
            </a:r>
          </a:p>
          <a:p>
            <a:pPr lvl="1"/>
            <a:r>
              <a:rPr lang="en-US" dirty="0" smtClean="0"/>
              <a:t>LEAF is local driving only (EV range &amp; recharge time)</a:t>
            </a:r>
          </a:p>
          <a:p>
            <a:pPr lvl="1"/>
            <a:r>
              <a:rPr lang="en-US" dirty="0" smtClean="0"/>
              <a:t>Low miles &amp; wear, no maintenance; perfect 2</a:t>
            </a:r>
            <a:r>
              <a:rPr lang="en-US" baseline="30000" dirty="0" smtClean="0"/>
              <a:t>nd</a:t>
            </a:r>
            <a:r>
              <a:rPr lang="en-US" dirty="0" smtClean="0"/>
              <a:t> car!</a:t>
            </a:r>
          </a:p>
          <a:p>
            <a:pPr lvl="1"/>
            <a:r>
              <a:rPr lang="en-US" dirty="0" smtClean="0"/>
              <a:t>Volt is extended range with gasoline back up generator</a:t>
            </a:r>
          </a:p>
          <a:p>
            <a:pPr lvl="1"/>
            <a:r>
              <a:rPr lang="en-US" dirty="0" smtClean="0"/>
              <a:t>Volt drivers typically drive 75% of the time on battery</a:t>
            </a:r>
          </a:p>
          <a:p>
            <a:pPr lvl="1"/>
            <a:r>
              <a:rPr lang="en-US" dirty="0" smtClean="0"/>
              <a:t>Used Volt gas engine has only 25% of the normal wear!</a:t>
            </a:r>
          </a:p>
          <a:p>
            <a:r>
              <a:rPr lang="en-US" dirty="0" smtClean="0"/>
              <a:t>Gas $ very volatile, electricity cost is regulated ~ $1/gal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4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price stability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03166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your budget …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 costs (@ 3.6 mi./kwh &amp; 10 cents/kwh)	2.8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¢</a:t>
            </a:r>
            <a:r>
              <a:rPr lang="en-US" dirty="0" smtClean="0"/>
              <a:t> /mi</a:t>
            </a:r>
          </a:p>
          <a:p>
            <a:r>
              <a:rPr lang="en-US" dirty="0" smtClean="0"/>
              <a:t>Gas cost (@ 38 mpg &amp; $2 gas)			5.3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¢</a:t>
            </a:r>
            <a:r>
              <a:rPr lang="en-US" dirty="0" smtClean="0"/>
              <a:t> /mi</a:t>
            </a:r>
          </a:p>
          <a:p>
            <a:r>
              <a:rPr lang="en-US" dirty="0" smtClean="0"/>
              <a:t>Saves (@10,000 mi/</a:t>
            </a:r>
            <a:r>
              <a:rPr lang="en-US" dirty="0" err="1" smtClean="0"/>
              <a:t>yr</a:t>
            </a:r>
            <a:r>
              <a:rPr lang="en-US" dirty="0" smtClean="0"/>
              <a:t> &amp; 2.5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¢</a:t>
            </a:r>
            <a:r>
              <a:rPr lang="en-US" sz="2000" dirty="0" smtClean="0"/>
              <a:t> </a:t>
            </a:r>
            <a:r>
              <a:rPr lang="en-US" dirty="0" smtClean="0"/>
              <a:t>/mi)		$250/</a:t>
            </a:r>
            <a:r>
              <a:rPr lang="en-US" dirty="0" err="1" smtClean="0"/>
              <a:t>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7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Save your budget </a:t>
            </a:r>
            <a:r>
              <a:rPr lang="en-US" sz="3600" dirty="0" smtClean="0"/>
              <a:t>… maintenance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All-electric EVs (LEAF) … </a:t>
            </a:r>
            <a:r>
              <a:rPr lang="en-US" dirty="0"/>
              <a:t>virtually no maintenance!</a:t>
            </a:r>
          </a:p>
          <a:p>
            <a:r>
              <a:rPr lang="en-US" dirty="0" smtClean="0"/>
              <a:t>No: </a:t>
            </a:r>
            <a:r>
              <a:rPr lang="en-US" sz="2400" dirty="0"/>
              <a:t>muffler, oil, oil filter, changes, air filter, fuel filter, starter, emissions controls, belts, spark plugs, wires, tune ups, pistons, rings, fuel injectors, transmission, etc.</a:t>
            </a:r>
          </a:p>
          <a:p>
            <a:r>
              <a:rPr lang="en-US" dirty="0" smtClean="0"/>
              <a:t>Chevy Volt … 25% of a normal car’s maintenance</a:t>
            </a:r>
          </a:p>
          <a:p>
            <a:r>
              <a:rPr lang="en-US" dirty="0" smtClean="0"/>
              <a:t>Less trips to the dealer/service station</a:t>
            </a:r>
            <a:endParaRPr lang="en-US" dirty="0"/>
          </a:p>
          <a:p>
            <a:pPr lvl="1"/>
            <a:r>
              <a:rPr lang="en-US" dirty="0" smtClean="0"/>
              <a:t>“I noticed a problem while doing your oil change”</a:t>
            </a:r>
          </a:p>
          <a:p>
            <a:pPr lvl="1"/>
            <a:r>
              <a:rPr lang="en-US" dirty="0" smtClean="0"/>
              <a:t>“You </a:t>
            </a:r>
            <a:r>
              <a:rPr lang="en-US" i="1" dirty="0" smtClean="0"/>
              <a:t>could</a:t>
            </a:r>
            <a:r>
              <a:rPr lang="en-US" dirty="0" smtClean="0"/>
              <a:t> let it go and be stranded, or fix it today …”</a:t>
            </a:r>
          </a:p>
          <a:p>
            <a:r>
              <a:rPr lang="en-US" dirty="0" smtClean="0"/>
              <a:t>LEAF battery; 8 yr./100k mi. warranty, $5500 replace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30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10124</TotalTime>
  <Words>805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Flow</vt:lpstr>
      <vt:lpstr>Electric Cars: Save the Planet and Your Budget Too</vt:lpstr>
      <vt:lpstr>Save the planet and your budget!</vt:lpstr>
      <vt:lpstr>Saving the planet … no oil</vt:lpstr>
      <vt:lpstr>EVs just shift the emissions?</vt:lpstr>
      <vt:lpstr>Saving the planet … war for oil?</vt:lpstr>
      <vt:lpstr>Save your budget … used EVs</vt:lpstr>
      <vt:lpstr>Energy price stability</vt:lpstr>
      <vt:lpstr>Save your budget … fuel</vt:lpstr>
      <vt:lpstr>Save your budget … maintenance</vt:lpstr>
      <vt:lpstr>Charging: Iowa City 6 locations with 24 Level 2 stations total</vt:lpstr>
      <vt:lpstr>Used LEAF ~ 100 within 200 mi.</vt:lpstr>
      <vt:lpstr>Used Volt ~ 302 within 200 mi.</vt:lpstr>
      <vt:lpstr>New EVs you can buy in 2016</vt:lpstr>
      <vt:lpstr>What’s it like to drive an EV?</vt:lpstr>
      <vt:lpstr>The End … er, the beginning?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Vehicles (EVs)</dc:title>
  <dc:creator>Marc Franke</dc:creator>
  <cp:lastModifiedBy>Marc Franke</cp:lastModifiedBy>
  <cp:revision>88</cp:revision>
  <dcterms:created xsi:type="dcterms:W3CDTF">2015-11-17T01:11:25Z</dcterms:created>
  <dcterms:modified xsi:type="dcterms:W3CDTF">2016-03-20T14:14:00Z</dcterms:modified>
</cp:coreProperties>
</file>